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diagrams/data1.xml" ContentType="application/vnd.openxmlformats-officedocument.drawingml.diagramData+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309" r:id="rId6"/>
    <p:sldId id="261" r:id="rId7"/>
    <p:sldId id="283" r:id="rId8"/>
    <p:sldId id="262" r:id="rId9"/>
    <p:sldId id="310" r:id="rId10"/>
    <p:sldId id="311" r:id="rId11"/>
    <p:sldId id="312" r:id="rId12"/>
    <p:sldId id="313" r:id="rId13"/>
    <p:sldId id="314" r:id="rId14"/>
    <p:sldId id="334" r:id="rId15"/>
    <p:sldId id="335" r:id="rId16"/>
    <p:sldId id="285" r:id="rId17"/>
    <p:sldId id="286" r:id="rId18"/>
    <p:sldId id="296" r:id="rId19"/>
    <p:sldId id="287" r:id="rId20"/>
    <p:sldId id="289" r:id="rId21"/>
    <p:sldId id="271" r:id="rId22"/>
    <p:sldId id="273" r:id="rId23"/>
    <p:sldId id="300" r:id="rId24"/>
    <p:sldId id="266" r:id="rId25"/>
    <p:sldId id="267" r:id="rId26"/>
    <p:sldId id="268" r:id="rId27"/>
    <p:sldId id="315" r:id="rId28"/>
    <p:sldId id="316" r:id="rId29"/>
    <p:sldId id="317" r:id="rId30"/>
    <p:sldId id="318" r:id="rId31"/>
    <p:sldId id="319" r:id="rId32"/>
    <p:sldId id="320" r:id="rId33"/>
    <p:sldId id="321" r:id="rId34"/>
    <p:sldId id="322" r:id="rId35"/>
    <p:sldId id="274" r:id="rId36"/>
    <p:sldId id="291" r:id="rId37"/>
    <p:sldId id="323" r:id="rId38"/>
    <p:sldId id="269" r:id="rId39"/>
    <p:sldId id="324" r:id="rId40"/>
    <p:sldId id="325" r:id="rId41"/>
    <p:sldId id="326" r:id="rId42"/>
    <p:sldId id="259" r:id="rId43"/>
    <p:sldId id="272" r:id="rId44"/>
    <p:sldId id="280" r:id="rId45"/>
    <p:sldId id="278" r:id="rId46"/>
    <p:sldId id="279" r:id="rId47"/>
    <p:sldId id="281" r:id="rId48"/>
    <p:sldId id="330" r:id="rId49"/>
    <p:sldId id="331" r:id="rId50"/>
    <p:sldId id="332" r:id="rId51"/>
    <p:sldId id="333" r:id="rId52"/>
    <p:sldId id="282" r:id="rId53"/>
    <p:sldId id="327" r:id="rId54"/>
    <p:sldId id="328" r:id="rId55"/>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customXml" Target="../customXml/item2.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s>
</file>

<file path=ppt/diagrams/_rels/data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4" Type="http://schemas.openxmlformats.org/officeDocument/2006/relationships/image" Target="../media/image15.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4" Type="http://schemas.openxmlformats.org/officeDocument/2006/relationships/image" Target="../media/image15.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D236F548-38A4-4D8D-B5BA-1E4B395A52B3}"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02574E02-3B88-4E55-8C0B-3FF677A6B71E}">
      <dgm:prSet/>
      <dgm:spPr/>
      <dgm:t>
        <a:bodyPr/>
        <a:lstStyle/>
        <a:p>
          <a:r>
            <a:rPr lang="nl-NL"/>
            <a:t>Iedere nier is opgebouwd uit een aantal(1.000.000) urineproducerende en filterende niereenheden.</a:t>
          </a:r>
          <a:endParaRPr lang="en-US"/>
        </a:p>
      </dgm:t>
    </dgm:pt>
    <dgm:pt modelId="{152F6B9B-1C3E-4E9A-9B6B-08B8A790B5AB}" type="parTrans" cxnId="{1B213A66-ACCA-40C0-BCFD-9E8E919BB68E}">
      <dgm:prSet/>
      <dgm:spPr/>
      <dgm:t>
        <a:bodyPr/>
        <a:lstStyle/>
        <a:p>
          <a:endParaRPr lang="en-US"/>
        </a:p>
      </dgm:t>
    </dgm:pt>
    <dgm:pt modelId="{AC518C21-5424-4B32-BA4A-E2F49BE97317}" type="sibTrans" cxnId="{1B213A66-ACCA-40C0-BCFD-9E8E919BB68E}">
      <dgm:prSet/>
      <dgm:spPr/>
      <dgm:t>
        <a:bodyPr/>
        <a:lstStyle/>
        <a:p>
          <a:endParaRPr lang="en-US"/>
        </a:p>
      </dgm:t>
    </dgm:pt>
    <dgm:pt modelId="{54563A49-3FDE-4CA8-8177-8253FD83DB62}">
      <dgm:prSet/>
      <dgm:spPr/>
      <dgm:t>
        <a:bodyPr/>
        <a:lstStyle/>
        <a:p>
          <a:r>
            <a:rPr lang="nl-NL"/>
            <a:t>De zogenaamde </a:t>
          </a:r>
          <a:r>
            <a:rPr lang="nl-NL" u="sng"/>
            <a:t>Nefronen</a:t>
          </a:r>
          <a:endParaRPr lang="en-US"/>
        </a:p>
      </dgm:t>
    </dgm:pt>
    <dgm:pt modelId="{EE6FB4D0-E004-484E-9F20-86247FF1FB07}" type="parTrans" cxnId="{B7C77A73-3A38-4B59-8A1B-5E1555E50B54}">
      <dgm:prSet/>
      <dgm:spPr/>
      <dgm:t>
        <a:bodyPr/>
        <a:lstStyle/>
        <a:p>
          <a:endParaRPr lang="en-US"/>
        </a:p>
      </dgm:t>
    </dgm:pt>
    <dgm:pt modelId="{F51EB3DA-DBC9-4598-AFC6-E2B1F0A142C8}" type="sibTrans" cxnId="{B7C77A73-3A38-4B59-8A1B-5E1555E50B54}">
      <dgm:prSet/>
      <dgm:spPr/>
      <dgm:t>
        <a:bodyPr/>
        <a:lstStyle/>
        <a:p>
          <a:endParaRPr lang="en-US"/>
        </a:p>
      </dgm:t>
    </dgm:pt>
    <dgm:pt modelId="{E69A03A9-A5B8-4995-80CC-9435A71CB8A0}" type="pres">
      <dgm:prSet presAssocID="{D236F548-38A4-4D8D-B5BA-1E4B395A52B3}" presName="root" presStyleCnt="0">
        <dgm:presLayoutVars>
          <dgm:dir/>
          <dgm:resizeHandles val="exact"/>
        </dgm:presLayoutVars>
      </dgm:prSet>
      <dgm:spPr/>
    </dgm:pt>
    <dgm:pt modelId="{18856CE2-77FD-4FD7-8754-AB6BEE7EEF12}" type="pres">
      <dgm:prSet presAssocID="{02574E02-3B88-4E55-8C0B-3FF677A6B71E}" presName="compNode" presStyleCnt="0"/>
      <dgm:spPr/>
    </dgm:pt>
    <dgm:pt modelId="{5B0A8A08-DC91-4A41-967C-3041A2CE7414}" type="pres">
      <dgm:prSet presAssocID="{02574E02-3B88-4E55-8C0B-3FF677A6B71E}" presName="bgRect" presStyleLbl="bgShp" presStyleIdx="0" presStyleCnt="2"/>
      <dgm:spPr/>
    </dgm:pt>
    <dgm:pt modelId="{85D0E3AE-5FB3-49AB-A3AE-D06A8BDAF492}" type="pres">
      <dgm:prSet presAssocID="{02574E02-3B88-4E55-8C0B-3FF677A6B71E}"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Nieren"/>
        </a:ext>
      </dgm:extLst>
    </dgm:pt>
    <dgm:pt modelId="{C83DAE5E-1ECA-4BB2-B1C3-9D3E27BC270A}" type="pres">
      <dgm:prSet presAssocID="{02574E02-3B88-4E55-8C0B-3FF677A6B71E}" presName="spaceRect" presStyleCnt="0"/>
      <dgm:spPr/>
    </dgm:pt>
    <dgm:pt modelId="{3EA9D187-4381-433D-A2FF-0874A55063F9}" type="pres">
      <dgm:prSet presAssocID="{02574E02-3B88-4E55-8C0B-3FF677A6B71E}" presName="parTx" presStyleLbl="revTx" presStyleIdx="0" presStyleCnt="2">
        <dgm:presLayoutVars>
          <dgm:chMax val="0"/>
          <dgm:chPref val="0"/>
        </dgm:presLayoutVars>
      </dgm:prSet>
      <dgm:spPr/>
    </dgm:pt>
    <dgm:pt modelId="{A84D36B9-6D2D-4398-944E-FC481284137F}" type="pres">
      <dgm:prSet presAssocID="{AC518C21-5424-4B32-BA4A-E2F49BE97317}" presName="sibTrans" presStyleCnt="0"/>
      <dgm:spPr/>
    </dgm:pt>
    <dgm:pt modelId="{9B249A26-A56B-4D13-8D57-367504636DE5}" type="pres">
      <dgm:prSet presAssocID="{54563A49-3FDE-4CA8-8177-8253FD83DB62}" presName="compNode" presStyleCnt="0"/>
      <dgm:spPr/>
    </dgm:pt>
    <dgm:pt modelId="{F4F3DDE6-7169-4CF3-991E-1AF0A73F3701}" type="pres">
      <dgm:prSet presAssocID="{54563A49-3FDE-4CA8-8177-8253FD83DB62}" presName="bgRect" presStyleLbl="bgShp" presStyleIdx="1" presStyleCnt="2"/>
      <dgm:spPr/>
    </dgm:pt>
    <dgm:pt modelId="{BD2A980D-20FB-43C0-AA44-B13CAC273C6B}" type="pres">
      <dgm:prSet presAssocID="{54563A49-3FDE-4CA8-8177-8253FD83DB62}"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Vinkje"/>
        </a:ext>
      </dgm:extLst>
    </dgm:pt>
    <dgm:pt modelId="{28AC95A8-BF9D-4F90-8F53-ADDE291A9897}" type="pres">
      <dgm:prSet presAssocID="{54563A49-3FDE-4CA8-8177-8253FD83DB62}" presName="spaceRect" presStyleCnt="0"/>
      <dgm:spPr/>
    </dgm:pt>
    <dgm:pt modelId="{291B2D51-350D-4650-839D-2C8DB29B2D99}" type="pres">
      <dgm:prSet presAssocID="{54563A49-3FDE-4CA8-8177-8253FD83DB62}" presName="parTx" presStyleLbl="revTx" presStyleIdx="1" presStyleCnt="2">
        <dgm:presLayoutVars>
          <dgm:chMax val="0"/>
          <dgm:chPref val="0"/>
        </dgm:presLayoutVars>
      </dgm:prSet>
      <dgm:spPr/>
    </dgm:pt>
  </dgm:ptLst>
  <dgm:cxnLst>
    <dgm:cxn modelId="{1B213A66-ACCA-40C0-BCFD-9E8E919BB68E}" srcId="{D236F548-38A4-4D8D-B5BA-1E4B395A52B3}" destId="{02574E02-3B88-4E55-8C0B-3FF677A6B71E}" srcOrd="0" destOrd="0" parTransId="{152F6B9B-1C3E-4E9A-9B6B-08B8A790B5AB}" sibTransId="{AC518C21-5424-4B32-BA4A-E2F49BE97317}"/>
    <dgm:cxn modelId="{B7C77A73-3A38-4B59-8A1B-5E1555E50B54}" srcId="{D236F548-38A4-4D8D-B5BA-1E4B395A52B3}" destId="{54563A49-3FDE-4CA8-8177-8253FD83DB62}" srcOrd="1" destOrd="0" parTransId="{EE6FB4D0-E004-484E-9F20-86247FF1FB07}" sibTransId="{F51EB3DA-DBC9-4598-AFC6-E2B1F0A142C8}"/>
    <dgm:cxn modelId="{5C033AA2-3CB8-4CF9-8F8E-5D92E9C3ACEF}" type="presOf" srcId="{54563A49-3FDE-4CA8-8177-8253FD83DB62}" destId="{291B2D51-350D-4650-839D-2C8DB29B2D99}" srcOrd="0" destOrd="0" presId="urn:microsoft.com/office/officeart/2018/2/layout/IconVerticalSolidList"/>
    <dgm:cxn modelId="{E66815A8-35B0-468F-9AB8-CA108F9E5FE7}" type="presOf" srcId="{D236F548-38A4-4D8D-B5BA-1E4B395A52B3}" destId="{E69A03A9-A5B8-4995-80CC-9435A71CB8A0}" srcOrd="0" destOrd="0" presId="urn:microsoft.com/office/officeart/2018/2/layout/IconVerticalSolidList"/>
    <dgm:cxn modelId="{12C732E6-32A1-4C07-9E5C-BE0C5477437A}" type="presOf" srcId="{02574E02-3B88-4E55-8C0B-3FF677A6B71E}" destId="{3EA9D187-4381-433D-A2FF-0874A55063F9}" srcOrd="0" destOrd="0" presId="urn:microsoft.com/office/officeart/2018/2/layout/IconVerticalSolidList"/>
    <dgm:cxn modelId="{3CBCC50D-0474-436D-8034-033867825968}" type="presParOf" srcId="{E69A03A9-A5B8-4995-80CC-9435A71CB8A0}" destId="{18856CE2-77FD-4FD7-8754-AB6BEE7EEF12}" srcOrd="0" destOrd="0" presId="urn:microsoft.com/office/officeart/2018/2/layout/IconVerticalSolidList"/>
    <dgm:cxn modelId="{8DD1BBF7-CB66-4BB5-ACDA-837C628D152E}" type="presParOf" srcId="{18856CE2-77FD-4FD7-8754-AB6BEE7EEF12}" destId="{5B0A8A08-DC91-4A41-967C-3041A2CE7414}" srcOrd="0" destOrd="0" presId="urn:microsoft.com/office/officeart/2018/2/layout/IconVerticalSolidList"/>
    <dgm:cxn modelId="{69B29836-869D-43C9-9969-D5B15341C69A}" type="presParOf" srcId="{18856CE2-77FD-4FD7-8754-AB6BEE7EEF12}" destId="{85D0E3AE-5FB3-49AB-A3AE-D06A8BDAF492}" srcOrd="1" destOrd="0" presId="urn:microsoft.com/office/officeart/2018/2/layout/IconVerticalSolidList"/>
    <dgm:cxn modelId="{30A75EDF-F581-4486-8EBD-E6B9FBE264A6}" type="presParOf" srcId="{18856CE2-77FD-4FD7-8754-AB6BEE7EEF12}" destId="{C83DAE5E-1ECA-4BB2-B1C3-9D3E27BC270A}" srcOrd="2" destOrd="0" presId="urn:microsoft.com/office/officeart/2018/2/layout/IconVerticalSolidList"/>
    <dgm:cxn modelId="{95446509-1E78-4E60-B039-26558EEACE47}" type="presParOf" srcId="{18856CE2-77FD-4FD7-8754-AB6BEE7EEF12}" destId="{3EA9D187-4381-433D-A2FF-0874A55063F9}" srcOrd="3" destOrd="0" presId="urn:microsoft.com/office/officeart/2018/2/layout/IconVerticalSolidList"/>
    <dgm:cxn modelId="{0CDF6DE7-C262-41B4-8E0C-636BEAAD78E8}" type="presParOf" srcId="{E69A03A9-A5B8-4995-80CC-9435A71CB8A0}" destId="{A84D36B9-6D2D-4398-944E-FC481284137F}" srcOrd="1" destOrd="0" presId="urn:microsoft.com/office/officeart/2018/2/layout/IconVerticalSolidList"/>
    <dgm:cxn modelId="{191C87F5-4C68-4415-9925-4D51AE91A290}" type="presParOf" srcId="{E69A03A9-A5B8-4995-80CC-9435A71CB8A0}" destId="{9B249A26-A56B-4D13-8D57-367504636DE5}" srcOrd="2" destOrd="0" presId="urn:microsoft.com/office/officeart/2018/2/layout/IconVerticalSolidList"/>
    <dgm:cxn modelId="{1975E400-3F11-4AF9-9393-567B25F0679B}" type="presParOf" srcId="{9B249A26-A56B-4D13-8D57-367504636DE5}" destId="{F4F3DDE6-7169-4CF3-991E-1AF0A73F3701}" srcOrd="0" destOrd="0" presId="urn:microsoft.com/office/officeart/2018/2/layout/IconVerticalSolidList"/>
    <dgm:cxn modelId="{59FE104D-7420-4E15-B181-48DDBCA96760}" type="presParOf" srcId="{9B249A26-A56B-4D13-8D57-367504636DE5}" destId="{BD2A980D-20FB-43C0-AA44-B13CAC273C6B}" srcOrd="1" destOrd="0" presId="urn:microsoft.com/office/officeart/2018/2/layout/IconVerticalSolidList"/>
    <dgm:cxn modelId="{71AD8073-E4D4-4D4D-B8DD-D364733275CA}" type="presParOf" srcId="{9B249A26-A56B-4D13-8D57-367504636DE5}" destId="{28AC95A8-BF9D-4F90-8F53-ADDE291A9897}" srcOrd="2" destOrd="0" presId="urn:microsoft.com/office/officeart/2018/2/layout/IconVerticalSolidList"/>
    <dgm:cxn modelId="{080BBB76-92AF-4F02-B695-F7748C0B5486}" type="presParOf" srcId="{9B249A26-A56B-4D13-8D57-367504636DE5}" destId="{291B2D51-350D-4650-839D-2C8DB29B2D99}"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0A8A08-DC91-4A41-967C-3041A2CE7414}">
      <dsp:nvSpPr>
        <dsp:cNvPr id="0" name=""/>
        <dsp:cNvSpPr/>
      </dsp:nvSpPr>
      <dsp:spPr>
        <a:xfrm>
          <a:off x="0" y="879709"/>
          <a:ext cx="5961345" cy="1624080"/>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5D0E3AE-5FB3-49AB-A3AE-D06A8BDAF492}">
      <dsp:nvSpPr>
        <dsp:cNvPr id="0" name=""/>
        <dsp:cNvSpPr/>
      </dsp:nvSpPr>
      <dsp:spPr>
        <a:xfrm>
          <a:off x="491284" y="1245127"/>
          <a:ext cx="893244" cy="89324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EA9D187-4381-433D-A2FF-0874A55063F9}">
      <dsp:nvSpPr>
        <dsp:cNvPr id="0" name=""/>
        <dsp:cNvSpPr/>
      </dsp:nvSpPr>
      <dsp:spPr>
        <a:xfrm>
          <a:off x="1875812" y="879709"/>
          <a:ext cx="4085532" cy="1624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882" tIns="171882" rIns="171882" bIns="171882" numCol="1" spcCol="1270" anchor="ctr" anchorCtr="0">
          <a:noAutofit/>
        </a:bodyPr>
        <a:lstStyle/>
        <a:p>
          <a:pPr marL="0" lvl="0" indent="0" algn="l" defTabSz="977900">
            <a:lnSpc>
              <a:spcPct val="90000"/>
            </a:lnSpc>
            <a:spcBef>
              <a:spcPct val="0"/>
            </a:spcBef>
            <a:spcAft>
              <a:spcPct val="35000"/>
            </a:spcAft>
            <a:buNone/>
          </a:pPr>
          <a:r>
            <a:rPr lang="nl-NL" sz="2200" kern="1200"/>
            <a:t>Iedere nier is opgebouwd uit een aantal(1.000.000) urineproducerende en filterende niereenheden.</a:t>
          </a:r>
          <a:endParaRPr lang="en-US" sz="2200" kern="1200"/>
        </a:p>
      </dsp:txBody>
      <dsp:txXfrm>
        <a:off x="1875812" y="879709"/>
        <a:ext cx="4085532" cy="1624080"/>
      </dsp:txXfrm>
    </dsp:sp>
    <dsp:sp modelId="{F4F3DDE6-7169-4CF3-991E-1AF0A73F3701}">
      <dsp:nvSpPr>
        <dsp:cNvPr id="0" name=""/>
        <dsp:cNvSpPr/>
      </dsp:nvSpPr>
      <dsp:spPr>
        <a:xfrm>
          <a:off x="0" y="2909810"/>
          <a:ext cx="5961345" cy="1624080"/>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D2A980D-20FB-43C0-AA44-B13CAC273C6B}">
      <dsp:nvSpPr>
        <dsp:cNvPr id="0" name=""/>
        <dsp:cNvSpPr/>
      </dsp:nvSpPr>
      <dsp:spPr>
        <a:xfrm>
          <a:off x="491284" y="3275227"/>
          <a:ext cx="893244" cy="89324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91B2D51-350D-4650-839D-2C8DB29B2D99}">
      <dsp:nvSpPr>
        <dsp:cNvPr id="0" name=""/>
        <dsp:cNvSpPr/>
      </dsp:nvSpPr>
      <dsp:spPr>
        <a:xfrm>
          <a:off x="1875812" y="2909810"/>
          <a:ext cx="4085532" cy="1624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882" tIns="171882" rIns="171882" bIns="171882" numCol="1" spcCol="1270" anchor="ctr" anchorCtr="0">
          <a:noAutofit/>
        </a:bodyPr>
        <a:lstStyle/>
        <a:p>
          <a:pPr marL="0" lvl="0" indent="0" algn="l" defTabSz="977900">
            <a:lnSpc>
              <a:spcPct val="90000"/>
            </a:lnSpc>
            <a:spcBef>
              <a:spcPct val="0"/>
            </a:spcBef>
            <a:spcAft>
              <a:spcPct val="35000"/>
            </a:spcAft>
            <a:buNone/>
          </a:pPr>
          <a:r>
            <a:rPr lang="nl-NL" sz="2200" kern="1200"/>
            <a:t>De zogenaamde </a:t>
          </a:r>
          <a:r>
            <a:rPr lang="nl-NL" sz="2200" u="sng" kern="1200"/>
            <a:t>Nefronen</a:t>
          </a:r>
          <a:endParaRPr lang="en-US" sz="2200" kern="1200"/>
        </a:p>
      </dsp:txBody>
      <dsp:txXfrm>
        <a:off x="1875812" y="2909810"/>
        <a:ext cx="4085532" cy="162408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F7A6A7-0641-4A0B-9735-6BD3846D4233}"/>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9728B3A6-8814-490E-9F4D-227465FF98D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FC2E458E-B86F-48A2-9266-9730952178FB}"/>
              </a:ext>
            </a:extLst>
          </p:cNvPr>
          <p:cNvSpPr>
            <a:spLocks noGrp="1"/>
          </p:cNvSpPr>
          <p:nvPr>
            <p:ph type="dt" sz="half" idx="10"/>
          </p:nvPr>
        </p:nvSpPr>
        <p:spPr/>
        <p:txBody>
          <a:bodyPr/>
          <a:lstStyle/>
          <a:p>
            <a:fld id="{90E11868-5463-495F-81A3-77377551B9DF}" type="datetimeFigureOut">
              <a:rPr lang="nl-NL" smtClean="0"/>
              <a:t>4-1-2021</a:t>
            </a:fld>
            <a:endParaRPr lang="nl-NL"/>
          </a:p>
        </p:txBody>
      </p:sp>
      <p:sp>
        <p:nvSpPr>
          <p:cNvPr id="5" name="Tijdelijke aanduiding voor voettekst 4">
            <a:extLst>
              <a:ext uri="{FF2B5EF4-FFF2-40B4-BE49-F238E27FC236}">
                <a16:creationId xmlns:a16="http://schemas.microsoft.com/office/drawing/2014/main" id="{7510F767-6256-4881-BFC2-409E84E59E78}"/>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FBF459E-EF3C-4DE7-8A46-11A93B35443E}"/>
              </a:ext>
            </a:extLst>
          </p:cNvPr>
          <p:cNvSpPr>
            <a:spLocks noGrp="1"/>
          </p:cNvSpPr>
          <p:nvPr>
            <p:ph type="sldNum" sz="quarter" idx="12"/>
          </p:nvPr>
        </p:nvSpPr>
        <p:spPr/>
        <p:txBody>
          <a:bodyPr/>
          <a:lstStyle/>
          <a:p>
            <a:fld id="{9BEA5997-241D-492D-88B2-2A508E1F26F2}" type="slidenum">
              <a:rPr lang="nl-NL" smtClean="0"/>
              <a:t>‹nr.›</a:t>
            </a:fld>
            <a:endParaRPr lang="nl-NL"/>
          </a:p>
        </p:txBody>
      </p:sp>
    </p:spTree>
    <p:extLst>
      <p:ext uri="{BB962C8B-B14F-4D97-AF65-F5344CB8AC3E}">
        <p14:creationId xmlns:p14="http://schemas.microsoft.com/office/powerpoint/2010/main" val="20898976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2655332-5AED-4843-BD77-57FBE4DAB153}"/>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086BFE97-6802-49D5-955B-B787BACFA2BE}"/>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F21707B2-5C56-46EF-906E-A702D62C1214}"/>
              </a:ext>
            </a:extLst>
          </p:cNvPr>
          <p:cNvSpPr>
            <a:spLocks noGrp="1"/>
          </p:cNvSpPr>
          <p:nvPr>
            <p:ph type="dt" sz="half" idx="10"/>
          </p:nvPr>
        </p:nvSpPr>
        <p:spPr/>
        <p:txBody>
          <a:bodyPr/>
          <a:lstStyle/>
          <a:p>
            <a:fld id="{90E11868-5463-495F-81A3-77377551B9DF}" type="datetimeFigureOut">
              <a:rPr lang="nl-NL" smtClean="0"/>
              <a:t>4-1-2021</a:t>
            </a:fld>
            <a:endParaRPr lang="nl-NL"/>
          </a:p>
        </p:txBody>
      </p:sp>
      <p:sp>
        <p:nvSpPr>
          <p:cNvPr id="5" name="Tijdelijke aanduiding voor voettekst 4">
            <a:extLst>
              <a:ext uri="{FF2B5EF4-FFF2-40B4-BE49-F238E27FC236}">
                <a16:creationId xmlns:a16="http://schemas.microsoft.com/office/drawing/2014/main" id="{415777B9-385E-46DE-A3B6-4DDCBE0E636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F5F7BF9E-0B8A-4064-92EC-F936833EF9BC}"/>
              </a:ext>
            </a:extLst>
          </p:cNvPr>
          <p:cNvSpPr>
            <a:spLocks noGrp="1"/>
          </p:cNvSpPr>
          <p:nvPr>
            <p:ph type="sldNum" sz="quarter" idx="12"/>
          </p:nvPr>
        </p:nvSpPr>
        <p:spPr/>
        <p:txBody>
          <a:bodyPr/>
          <a:lstStyle/>
          <a:p>
            <a:fld id="{9BEA5997-241D-492D-88B2-2A508E1F26F2}" type="slidenum">
              <a:rPr lang="nl-NL" smtClean="0"/>
              <a:t>‹nr.›</a:t>
            </a:fld>
            <a:endParaRPr lang="nl-NL"/>
          </a:p>
        </p:txBody>
      </p:sp>
    </p:spTree>
    <p:extLst>
      <p:ext uri="{BB962C8B-B14F-4D97-AF65-F5344CB8AC3E}">
        <p14:creationId xmlns:p14="http://schemas.microsoft.com/office/powerpoint/2010/main" val="29146112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30677F80-5536-4A06-A825-5D0A10F5F04D}"/>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BCEE4C48-C97F-4DD3-AD4B-7B3D44FB64F3}"/>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66D2B557-5423-41C3-94BB-198FFDECD90C}"/>
              </a:ext>
            </a:extLst>
          </p:cNvPr>
          <p:cNvSpPr>
            <a:spLocks noGrp="1"/>
          </p:cNvSpPr>
          <p:nvPr>
            <p:ph type="dt" sz="half" idx="10"/>
          </p:nvPr>
        </p:nvSpPr>
        <p:spPr/>
        <p:txBody>
          <a:bodyPr/>
          <a:lstStyle/>
          <a:p>
            <a:fld id="{90E11868-5463-495F-81A3-77377551B9DF}" type="datetimeFigureOut">
              <a:rPr lang="nl-NL" smtClean="0"/>
              <a:t>4-1-2021</a:t>
            </a:fld>
            <a:endParaRPr lang="nl-NL"/>
          </a:p>
        </p:txBody>
      </p:sp>
      <p:sp>
        <p:nvSpPr>
          <p:cNvPr id="5" name="Tijdelijke aanduiding voor voettekst 4">
            <a:extLst>
              <a:ext uri="{FF2B5EF4-FFF2-40B4-BE49-F238E27FC236}">
                <a16:creationId xmlns:a16="http://schemas.microsoft.com/office/drawing/2014/main" id="{6C3AE7E6-8B39-4107-A81A-F5270C476E43}"/>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7085F8E7-0012-49E9-88B3-6149C1B418A0}"/>
              </a:ext>
            </a:extLst>
          </p:cNvPr>
          <p:cNvSpPr>
            <a:spLocks noGrp="1"/>
          </p:cNvSpPr>
          <p:nvPr>
            <p:ph type="sldNum" sz="quarter" idx="12"/>
          </p:nvPr>
        </p:nvSpPr>
        <p:spPr/>
        <p:txBody>
          <a:bodyPr/>
          <a:lstStyle/>
          <a:p>
            <a:fld id="{9BEA5997-241D-492D-88B2-2A508E1F26F2}" type="slidenum">
              <a:rPr lang="nl-NL" smtClean="0"/>
              <a:t>‹nr.›</a:t>
            </a:fld>
            <a:endParaRPr lang="nl-NL"/>
          </a:p>
        </p:txBody>
      </p:sp>
    </p:spTree>
    <p:extLst>
      <p:ext uri="{BB962C8B-B14F-4D97-AF65-F5344CB8AC3E}">
        <p14:creationId xmlns:p14="http://schemas.microsoft.com/office/powerpoint/2010/main" val="2035879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94D520-1111-4138-B9CE-12776F5DD1A0}"/>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854E0C21-53A1-464F-A816-7703E5C16FEC}"/>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532346EA-1C89-4DA2-ADC1-1BA6BADCC34E}"/>
              </a:ext>
            </a:extLst>
          </p:cNvPr>
          <p:cNvSpPr>
            <a:spLocks noGrp="1"/>
          </p:cNvSpPr>
          <p:nvPr>
            <p:ph type="dt" sz="half" idx="10"/>
          </p:nvPr>
        </p:nvSpPr>
        <p:spPr/>
        <p:txBody>
          <a:bodyPr/>
          <a:lstStyle/>
          <a:p>
            <a:fld id="{90E11868-5463-495F-81A3-77377551B9DF}" type="datetimeFigureOut">
              <a:rPr lang="nl-NL" smtClean="0"/>
              <a:t>4-1-2021</a:t>
            </a:fld>
            <a:endParaRPr lang="nl-NL"/>
          </a:p>
        </p:txBody>
      </p:sp>
      <p:sp>
        <p:nvSpPr>
          <p:cNvPr id="5" name="Tijdelijke aanduiding voor voettekst 4">
            <a:extLst>
              <a:ext uri="{FF2B5EF4-FFF2-40B4-BE49-F238E27FC236}">
                <a16:creationId xmlns:a16="http://schemas.microsoft.com/office/drawing/2014/main" id="{51140BC2-C7A3-4F15-92F5-E9E50C3C70F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08FA1EE-0CD9-49E3-B9DE-A954E0DE8175}"/>
              </a:ext>
            </a:extLst>
          </p:cNvPr>
          <p:cNvSpPr>
            <a:spLocks noGrp="1"/>
          </p:cNvSpPr>
          <p:nvPr>
            <p:ph type="sldNum" sz="quarter" idx="12"/>
          </p:nvPr>
        </p:nvSpPr>
        <p:spPr/>
        <p:txBody>
          <a:bodyPr/>
          <a:lstStyle/>
          <a:p>
            <a:fld id="{9BEA5997-241D-492D-88B2-2A508E1F26F2}" type="slidenum">
              <a:rPr lang="nl-NL" smtClean="0"/>
              <a:t>‹nr.›</a:t>
            </a:fld>
            <a:endParaRPr lang="nl-NL"/>
          </a:p>
        </p:txBody>
      </p:sp>
    </p:spTree>
    <p:extLst>
      <p:ext uri="{BB962C8B-B14F-4D97-AF65-F5344CB8AC3E}">
        <p14:creationId xmlns:p14="http://schemas.microsoft.com/office/powerpoint/2010/main" val="961278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5FB6C4-E264-4135-8DED-3B278F39E1F2}"/>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9D1D0A47-6A1C-4E32-B874-72DF29CCE28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2206212F-F0D7-4B43-9FD8-DECEE8EB205F}"/>
              </a:ext>
            </a:extLst>
          </p:cNvPr>
          <p:cNvSpPr>
            <a:spLocks noGrp="1"/>
          </p:cNvSpPr>
          <p:nvPr>
            <p:ph type="dt" sz="half" idx="10"/>
          </p:nvPr>
        </p:nvSpPr>
        <p:spPr/>
        <p:txBody>
          <a:bodyPr/>
          <a:lstStyle/>
          <a:p>
            <a:fld id="{90E11868-5463-495F-81A3-77377551B9DF}" type="datetimeFigureOut">
              <a:rPr lang="nl-NL" smtClean="0"/>
              <a:t>4-1-2021</a:t>
            </a:fld>
            <a:endParaRPr lang="nl-NL"/>
          </a:p>
        </p:txBody>
      </p:sp>
      <p:sp>
        <p:nvSpPr>
          <p:cNvPr id="5" name="Tijdelijke aanduiding voor voettekst 4">
            <a:extLst>
              <a:ext uri="{FF2B5EF4-FFF2-40B4-BE49-F238E27FC236}">
                <a16:creationId xmlns:a16="http://schemas.microsoft.com/office/drawing/2014/main" id="{609C874D-C974-4D49-AB07-1DDFE15FA072}"/>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9EF33AD-B26D-443F-81C2-1D2161F1A65F}"/>
              </a:ext>
            </a:extLst>
          </p:cNvPr>
          <p:cNvSpPr>
            <a:spLocks noGrp="1"/>
          </p:cNvSpPr>
          <p:nvPr>
            <p:ph type="sldNum" sz="quarter" idx="12"/>
          </p:nvPr>
        </p:nvSpPr>
        <p:spPr/>
        <p:txBody>
          <a:bodyPr/>
          <a:lstStyle/>
          <a:p>
            <a:fld id="{9BEA5997-241D-492D-88B2-2A508E1F26F2}" type="slidenum">
              <a:rPr lang="nl-NL" smtClean="0"/>
              <a:t>‹nr.›</a:t>
            </a:fld>
            <a:endParaRPr lang="nl-NL"/>
          </a:p>
        </p:txBody>
      </p:sp>
    </p:spTree>
    <p:extLst>
      <p:ext uri="{BB962C8B-B14F-4D97-AF65-F5344CB8AC3E}">
        <p14:creationId xmlns:p14="http://schemas.microsoft.com/office/powerpoint/2010/main" val="10322503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5A970F-5F6B-4C96-91DE-088C004A659B}"/>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746353F9-ECFA-462B-BF2B-9352E1325A73}"/>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93809F4D-F98E-40D5-86F8-B75D2534347A}"/>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B209E318-1D44-45FF-A7E7-96C256E4ED55}"/>
              </a:ext>
            </a:extLst>
          </p:cNvPr>
          <p:cNvSpPr>
            <a:spLocks noGrp="1"/>
          </p:cNvSpPr>
          <p:nvPr>
            <p:ph type="dt" sz="half" idx="10"/>
          </p:nvPr>
        </p:nvSpPr>
        <p:spPr/>
        <p:txBody>
          <a:bodyPr/>
          <a:lstStyle/>
          <a:p>
            <a:fld id="{90E11868-5463-495F-81A3-77377551B9DF}" type="datetimeFigureOut">
              <a:rPr lang="nl-NL" smtClean="0"/>
              <a:t>4-1-2021</a:t>
            </a:fld>
            <a:endParaRPr lang="nl-NL"/>
          </a:p>
        </p:txBody>
      </p:sp>
      <p:sp>
        <p:nvSpPr>
          <p:cNvPr id="6" name="Tijdelijke aanduiding voor voettekst 5">
            <a:extLst>
              <a:ext uri="{FF2B5EF4-FFF2-40B4-BE49-F238E27FC236}">
                <a16:creationId xmlns:a16="http://schemas.microsoft.com/office/drawing/2014/main" id="{F4E671E4-7290-4F28-A21A-3B5258E7764E}"/>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B45AEF73-FAF5-4788-8009-F3BE682D2FFB}"/>
              </a:ext>
            </a:extLst>
          </p:cNvPr>
          <p:cNvSpPr>
            <a:spLocks noGrp="1"/>
          </p:cNvSpPr>
          <p:nvPr>
            <p:ph type="sldNum" sz="quarter" idx="12"/>
          </p:nvPr>
        </p:nvSpPr>
        <p:spPr/>
        <p:txBody>
          <a:bodyPr/>
          <a:lstStyle/>
          <a:p>
            <a:fld id="{9BEA5997-241D-492D-88B2-2A508E1F26F2}" type="slidenum">
              <a:rPr lang="nl-NL" smtClean="0"/>
              <a:t>‹nr.›</a:t>
            </a:fld>
            <a:endParaRPr lang="nl-NL"/>
          </a:p>
        </p:txBody>
      </p:sp>
    </p:spTree>
    <p:extLst>
      <p:ext uri="{BB962C8B-B14F-4D97-AF65-F5344CB8AC3E}">
        <p14:creationId xmlns:p14="http://schemas.microsoft.com/office/powerpoint/2010/main" val="22873536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8AD002F-8808-42DD-9886-AE1AA378DC71}"/>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F335BD1F-DB76-46F9-8AA5-D93F5D6D28C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98E2DCA8-EA79-4B11-81DC-7078F12AEF73}"/>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E3296696-1881-44EC-8BB4-DE8B22A3C30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49692FB6-2399-4FE1-BCC5-98732031DDB5}"/>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3707FCEA-EC03-433B-8855-5BFB56D4BEE3}"/>
              </a:ext>
            </a:extLst>
          </p:cNvPr>
          <p:cNvSpPr>
            <a:spLocks noGrp="1"/>
          </p:cNvSpPr>
          <p:nvPr>
            <p:ph type="dt" sz="half" idx="10"/>
          </p:nvPr>
        </p:nvSpPr>
        <p:spPr/>
        <p:txBody>
          <a:bodyPr/>
          <a:lstStyle/>
          <a:p>
            <a:fld id="{90E11868-5463-495F-81A3-77377551B9DF}" type="datetimeFigureOut">
              <a:rPr lang="nl-NL" smtClean="0"/>
              <a:t>4-1-2021</a:t>
            </a:fld>
            <a:endParaRPr lang="nl-NL"/>
          </a:p>
        </p:txBody>
      </p:sp>
      <p:sp>
        <p:nvSpPr>
          <p:cNvPr id="8" name="Tijdelijke aanduiding voor voettekst 7">
            <a:extLst>
              <a:ext uri="{FF2B5EF4-FFF2-40B4-BE49-F238E27FC236}">
                <a16:creationId xmlns:a16="http://schemas.microsoft.com/office/drawing/2014/main" id="{04D702DA-4C5F-4850-80C4-B8A022D0D3DE}"/>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418E08B0-A018-4589-BF7B-B5D574A66AD0}"/>
              </a:ext>
            </a:extLst>
          </p:cNvPr>
          <p:cNvSpPr>
            <a:spLocks noGrp="1"/>
          </p:cNvSpPr>
          <p:nvPr>
            <p:ph type="sldNum" sz="quarter" idx="12"/>
          </p:nvPr>
        </p:nvSpPr>
        <p:spPr/>
        <p:txBody>
          <a:bodyPr/>
          <a:lstStyle/>
          <a:p>
            <a:fld id="{9BEA5997-241D-492D-88B2-2A508E1F26F2}" type="slidenum">
              <a:rPr lang="nl-NL" smtClean="0"/>
              <a:t>‹nr.›</a:t>
            </a:fld>
            <a:endParaRPr lang="nl-NL"/>
          </a:p>
        </p:txBody>
      </p:sp>
    </p:spTree>
    <p:extLst>
      <p:ext uri="{BB962C8B-B14F-4D97-AF65-F5344CB8AC3E}">
        <p14:creationId xmlns:p14="http://schemas.microsoft.com/office/powerpoint/2010/main" val="34820722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933759-FAE9-4DEE-9DEA-46F925275D3C}"/>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8190818C-E003-4A63-9D7D-35A5158A1A22}"/>
              </a:ext>
            </a:extLst>
          </p:cNvPr>
          <p:cNvSpPr>
            <a:spLocks noGrp="1"/>
          </p:cNvSpPr>
          <p:nvPr>
            <p:ph type="dt" sz="half" idx="10"/>
          </p:nvPr>
        </p:nvSpPr>
        <p:spPr/>
        <p:txBody>
          <a:bodyPr/>
          <a:lstStyle/>
          <a:p>
            <a:fld id="{90E11868-5463-495F-81A3-77377551B9DF}" type="datetimeFigureOut">
              <a:rPr lang="nl-NL" smtClean="0"/>
              <a:t>4-1-2021</a:t>
            </a:fld>
            <a:endParaRPr lang="nl-NL"/>
          </a:p>
        </p:txBody>
      </p:sp>
      <p:sp>
        <p:nvSpPr>
          <p:cNvPr id="4" name="Tijdelijke aanduiding voor voettekst 3">
            <a:extLst>
              <a:ext uri="{FF2B5EF4-FFF2-40B4-BE49-F238E27FC236}">
                <a16:creationId xmlns:a16="http://schemas.microsoft.com/office/drawing/2014/main" id="{AFB0F04A-3ACA-4A46-9D25-64152436E9FA}"/>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F5BD6F2C-C935-4EAB-822F-730491BCAB56}"/>
              </a:ext>
            </a:extLst>
          </p:cNvPr>
          <p:cNvSpPr>
            <a:spLocks noGrp="1"/>
          </p:cNvSpPr>
          <p:nvPr>
            <p:ph type="sldNum" sz="quarter" idx="12"/>
          </p:nvPr>
        </p:nvSpPr>
        <p:spPr/>
        <p:txBody>
          <a:bodyPr/>
          <a:lstStyle/>
          <a:p>
            <a:fld id="{9BEA5997-241D-492D-88B2-2A508E1F26F2}" type="slidenum">
              <a:rPr lang="nl-NL" smtClean="0"/>
              <a:t>‹nr.›</a:t>
            </a:fld>
            <a:endParaRPr lang="nl-NL"/>
          </a:p>
        </p:txBody>
      </p:sp>
    </p:spTree>
    <p:extLst>
      <p:ext uri="{BB962C8B-B14F-4D97-AF65-F5344CB8AC3E}">
        <p14:creationId xmlns:p14="http://schemas.microsoft.com/office/powerpoint/2010/main" val="11562880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7916AA1E-EC32-4E98-B14E-BE54F63CCCAE}"/>
              </a:ext>
            </a:extLst>
          </p:cNvPr>
          <p:cNvSpPr>
            <a:spLocks noGrp="1"/>
          </p:cNvSpPr>
          <p:nvPr>
            <p:ph type="dt" sz="half" idx="10"/>
          </p:nvPr>
        </p:nvSpPr>
        <p:spPr/>
        <p:txBody>
          <a:bodyPr/>
          <a:lstStyle/>
          <a:p>
            <a:fld id="{90E11868-5463-495F-81A3-77377551B9DF}" type="datetimeFigureOut">
              <a:rPr lang="nl-NL" smtClean="0"/>
              <a:t>4-1-2021</a:t>
            </a:fld>
            <a:endParaRPr lang="nl-NL"/>
          </a:p>
        </p:txBody>
      </p:sp>
      <p:sp>
        <p:nvSpPr>
          <p:cNvPr id="3" name="Tijdelijke aanduiding voor voettekst 2">
            <a:extLst>
              <a:ext uri="{FF2B5EF4-FFF2-40B4-BE49-F238E27FC236}">
                <a16:creationId xmlns:a16="http://schemas.microsoft.com/office/drawing/2014/main" id="{6348B524-C3B2-4DAD-A9AC-96A592FABDCE}"/>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D28C064C-0FC2-4996-818B-1C679C33CFD9}"/>
              </a:ext>
            </a:extLst>
          </p:cNvPr>
          <p:cNvSpPr>
            <a:spLocks noGrp="1"/>
          </p:cNvSpPr>
          <p:nvPr>
            <p:ph type="sldNum" sz="quarter" idx="12"/>
          </p:nvPr>
        </p:nvSpPr>
        <p:spPr/>
        <p:txBody>
          <a:bodyPr/>
          <a:lstStyle/>
          <a:p>
            <a:fld id="{9BEA5997-241D-492D-88B2-2A508E1F26F2}" type="slidenum">
              <a:rPr lang="nl-NL" smtClean="0"/>
              <a:t>‹nr.›</a:t>
            </a:fld>
            <a:endParaRPr lang="nl-NL"/>
          </a:p>
        </p:txBody>
      </p:sp>
    </p:spTree>
    <p:extLst>
      <p:ext uri="{BB962C8B-B14F-4D97-AF65-F5344CB8AC3E}">
        <p14:creationId xmlns:p14="http://schemas.microsoft.com/office/powerpoint/2010/main" val="35182928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60B785-DF86-43CC-926C-9994E629A01F}"/>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88CC6F5E-7D13-4850-86DD-C462FEE1424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48AADE64-1B89-44D5-B86F-FB711A7BCF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C4A7CE91-39C0-4447-9834-6298A363C393}"/>
              </a:ext>
            </a:extLst>
          </p:cNvPr>
          <p:cNvSpPr>
            <a:spLocks noGrp="1"/>
          </p:cNvSpPr>
          <p:nvPr>
            <p:ph type="dt" sz="half" idx="10"/>
          </p:nvPr>
        </p:nvSpPr>
        <p:spPr/>
        <p:txBody>
          <a:bodyPr/>
          <a:lstStyle/>
          <a:p>
            <a:fld id="{90E11868-5463-495F-81A3-77377551B9DF}" type="datetimeFigureOut">
              <a:rPr lang="nl-NL" smtClean="0"/>
              <a:t>4-1-2021</a:t>
            </a:fld>
            <a:endParaRPr lang="nl-NL"/>
          </a:p>
        </p:txBody>
      </p:sp>
      <p:sp>
        <p:nvSpPr>
          <p:cNvPr id="6" name="Tijdelijke aanduiding voor voettekst 5">
            <a:extLst>
              <a:ext uri="{FF2B5EF4-FFF2-40B4-BE49-F238E27FC236}">
                <a16:creationId xmlns:a16="http://schemas.microsoft.com/office/drawing/2014/main" id="{58C97234-1743-4C79-9C47-68A1EB5DF02A}"/>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9FB8683B-642E-4694-908A-68ADE6E51536}"/>
              </a:ext>
            </a:extLst>
          </p:cNvPr>
          <p:cNvSpPr>
            <a:spLocks noGrp="1"/>
          </p:cNvSpPr>
          <p:nvPr>
            <p:ph type="sldNum" sz="quarter" idx="12"/>
          </p:nvPr>
        </p:nvSpPr>
        <p:spPr/>
        <p:txBody>
          <a:bodyPr/>
          <a:lstStyle/>
          <a:p>
            <a:fld id="{9BEA5997-241D-492D-88B2-2A508E1F26F2}" type="slidenum">
              <a:rPr lang="nl-NL" smtClean="0"/>
              <a:t>‹nr.›</a:t>
            </a:fld>
            <a:endParaRPr lang="nl-NL"/>
          </a:p>
        </p:txBody>
      </p:sp>
    </p:spTree>
    <p:extLst>
      <p:ext uri="{BB962C8B-B14F-4D97-AF65-F5344CB8AC3E}">
        <p14:creationId xmlns:p14="http://schemas.microsoft.com/office/powerpoint/2010/main" val="278263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6897C6-B8C3-44BC-BC71-D3EA0B7DA1C0}"/>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9ECD810B-084C-410D-84BE-64737BE712F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7BFCA538-B826-4025-9078-2185139AD6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F5A4BC79-8B59-4F28-BEE2-88B9092A7636}"/>
              </a:ext>
            </a:extLst>
          </p:cNvPr>
          <p:cNvSpPr>
            <a:spLocks noGrp="1"/>
          </p:cNvSpPr>
          <p:nvPr>
            <p:ph type="dt" sz="half" idx="10"/>
          </p:nvPr>
        </p:nvSpPr>
        <p:spPr/>
        <p:txBody>
          <a:bodyPr/>
          <a:lstStyle/>
          <a:p>
            <a:fld id="{90E11868-5463-495F-81A3-77377551B9DF}" type="datetimeFigureOut">
              <a:rPr lang="nl-NL" smtClean="0"/>
              <a:t>4-1-2021</a:t>
            </a:fld>
            <a:endParaRPr lang="nl-NL"/>
          </a:p>
        </p:txBody>
      </p:sp>
      <p:sp>
        <p:nvSpPr>
          <p:cNvPr id="6" name="Tijdelijke aanduiding voor voettekst 5">
            <a:extLst>
              <a:ext uri="{FF2B5EF4-FFF2-40B4-BE49-F238E27FC236}">
                <a16:creationId xmlns:a16="http://schemas.microsoft.com/office/drawing/2014/main" id="{EB0E9BF0-7718-4F0C-94E5-F9F29B321669}"/>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01EB950E-C283-4072-A8D0-9A25D7274BD8}"/>
              </a:ext>
            </a:extLst>
          </p:cNvPr>
          <p:cNvSpPr>
            <a:spLocks noGrp="1"/>
          </p:cNvSpPr>
          <p:nvPr>
            <p:ph type="sldNum" sz="quarter" idx="12"/>
          </p:nvPr>
        </p:nvSpPr>
        <p:spPr/>
        <p:txBody>
          <a:bodyPr/>
          <a:lstStyle/>
          <a:p>
            <a:fld id="{9BEA5997-241D-492D-88B2-2A508E1F26F2}" type="slidenum">
              <a:rPr lang="nl-NL" smtClean="0"/>
              <a:t>‹nr.›</a:t>
            </a:fld>
            <a:endParaRPr lang="nl-NL"/>
          </a:p>
        </p:txBody>
      </p:sp>
    </p:spTree>
    <p:extLst>
      <p:ext uri="{BB962C8B-B14F-4D97-AF65-F5344CB8AC3E}">
        <p14:creationId xmlns:p14="http://schemas.microsoft.com/office/powerpoint/2010/main" val="13069354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7CEBDAAB-D7E8-4984-ABD4-FC4AF024C76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97DD374D-BB4A-4B1B-A7EF-C31C3E52596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846F2CAB-6A42-4712-90CF-564E761FFF3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E11868-5463-495F-81A3-77377551B9DF}" type="datetimeFigureOut">
              <a:rPr lang="nl-NL" smtClean="0"/>
              <a:t>4-1-2021</a:t>
            </a:fld>
            <a:endParaRPr lang="nl-NL"/>
          </a:p>
        </p:txBody>
      </p:sp>
      <p:sp>
        <p:nvSpPr>
          <p:cNvPr id="5" name="Tijdelijke aanduiding voor voettekst 4">
            <a:extLst>
              <a:ext uri="{FF2B5EF4-FFF2-40B4-BE49-F238E27FC236}">
                <a16:creationId xmlns:a16="http://schemas.microsoft.com/office/drawing/2014/main" id="{480020EE-DD8B-4D15-8DBC-68D33B3103C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A1A460DD-516A-4011-AF93-ABB5D2D609D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EA5997-241D-492D-88B2-2A508E1F26F2}" type="slidenum">
              <a:rPr lang="nl-NL" smtClean="0"/>
              <a:t>‹nr.›</a:t>
            </a:fld>
            <a:endParaRPr lang="nl-NL"/>
          </a:p>
        </p:txBody>
      </p:sp>
    </p:spTree>
    <p:extLst>
      <p:ext uri="{BB962C8B-B14F-4D97-AF65-F5344CB8AC3E}">
        <p14:creationId xmlns:p14="http://schemas.microsoft.com/office/powerpoint/2010/main" val="18565769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hyperlink" Target="https://schooltv.nl/video/nieren-wat-doen-je-nieren/"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5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5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2.svg"/><Relationship Id="rId2" Type="http://schemas.openxmlformats.org/officeDocument/2006/relationships/image" Target="../media/image41.png"/><Relationship Id="rId1" Type="http://schemas.openxmlformats.org/officeDocument/2006/relationships/slideLayout" Target="../slideLayouts/slideLayout2.xml"/><Relationship Id="rId5" Type="http://schemas.openxmlformats.org/officeDocument/2006/relationships/image" Target="../media/image44.svg"/><Relationship Id="rId4" Type="http://schemas.openxmlformats.org/officeDocument/2006/relationships/image" Target="../media/image43.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9">
            <a:extLst>
              <a:ext uri="{FF2B5EF4-FFF2-40B4-BE49-F238E27FC236}">
                <a16:creationId xmlns:a16="http://schemas.microsoft.com/office/drawing/2014/main" id="{CDA1A2E9-63FE-408D-A803-8E306ECAB4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058" y="450221"/>
            <a:ext cx="8997696" cy="3918123"/>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04040"/>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E1C51CA3-7678-429F-B3ED-158DE73042DF}"/>
              </a:ext>
            </a:extLst>
          </p:cNvPr>
          <p:cNvSpPr>
            <a:spLocks noGrp="1"/>
          </p:cNvSpPr>
          <p:nvPr>
            <p:ph type="ctrTitle"/>
          </p:nvPr>
        </p:nvSpPr>
        <p:spPr>
          <a:xfrm>
            <a:off x="1100669" y="1111086"/>
            <a:ext cx="7690104" cy="2623885"/>
          </a:xfrm>
        </p:spPr>
        <p:txBody>
          <a:bodyPr anchor="ctr">
            <a:normAutofit/>
          </a:bodyPr>
          <a:lstStyle/>
          <a:p>
            <a:pPr algn="l"/>
            <a:r>
              <a:rPr lang="nl-NL" sz="6600">
                <a:solidFill>
                  <a:srgbClr val="FFFFFF"/>
                </a:solidFill>
              </a:rPr>
              <a:t>Aandoeningen aan de urinewegen</a:t>
            </a:r>
          </a:p>
        </p:txBody>
      </p:sp>
      <p:sp>
        <p:nvSpPr>
          <p:cNvPr id="33" name="Rectangle 11">
            <a:extLst>
              <a:ext uri="{FF2B5EF4-FFF2-40B4-BE49-F238E27FC236}">
                <a16:creationId xmlns:a16="http://schemas.microsoft.com/office/drawing/2014/main" id="{927CAFC9-A675-4314-84EF-236FFA58A3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19345" y="2490532"/>
            <a:ext cx="2110597" cy="1877811"/>
          </a:xfrm>
          <a:prstGeom prst="rect">
            <a:avLst/>
          </a:prstGeom>
          <a:solidFill>
            <a:srgbClr val="7F7F7F">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4" name="Rectangle 13">
            <a:extLst>
              <a:ext uri="{FF2B5EF4-FFF2-40B4-BE49-F238E27FC236}">
                <a16:creationId xmlns:a16="http://schemas.microsoft.com/office/drawing/2014/main" id="{FBE9F90C-C163-435B-9A68-D15C92D1CF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4521269"/>
            <a:ext cx="11277600" cy="1877811"/>
          </a:xfrm>
          <a:prstGeom prst="rect">
            <a:avLst/>
          </a:prstGeom>
          <a:solidFill>
            <a:srgbClr val="7F7F7F">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Ondertitel 2">
            <a:extLst>
              <a:ext uri="{FF2B5EF4-FFF2-40B4-BE49-F238E27FC236}">
                <a16:creationId xmlns:a16="http://schemas.microsoft.com/office/drawing/2014/main" id="{CFB0F554-445F-45DA-AC2A-59E20EA98CBA}"/>
              </a:ext>
            </a:extLst>
          </p:cNvPr>
          <p:cNvSpPr>
            <a:spLocks noGrp="1"/>
          </p:cNvSpPr>
          <p:nvPr>
            <p:ph type="subTitle" idx="1"/>
          </p:nvPr>
        </p:nvSpPr>
        <p:spPr>
          <a:xfrm>
            <a:off x="1079499" y="4843002"/>
            <a:ext cx="10012680" cy="1234345"/>
          </a:xfrm>
        </p:spPr>
        <p:txBody>
          <a:bodyPr anchor="ctr">
            <a:normAutofit/>
          </a:bodyPr>
          <a:lstStyle/>
          <a:p>
            <a:pPr algn="l"/>
            <a:r>
              <a:rPr lang="nl-NL" sz="2600">
                <a:solidFill>
                  <a:srgbClr val="1B1B1B"/>
                </a:solidFill>
              </a:rPr>
              <a:t>Khadija Idouhemmane-Boudhour</a:t>
            </a:r>
          </a:p>
        </p:txBody>
      </p:sp>
      <p:sp>
        <p:nvSpPr>
          <p:cNvPr id="35" name="Rectangle 15">
            <a:extLst>
              <a:ext uri="{FF2B5EF4-FFF2-40B4-BE49-F238E27FC236}">
                <a16:creationId xmlns:a16="http://schemas.microsoft.com/office/drawing/2014/main" id="{1A882A9F-F4E9-4E23-8F0B-20B5DF42EA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19345" y="450221"/>
            <a:ext cx="2115455" cy="1890204"/>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7" name="Graphic 6" descr="Nieren">
            <a:extLst>
              <a:ext uri="{FF2B5EF4-FFF2-40B4-BE49-F238E27FC236}">
                <a16:creationId xmlns:a16="http://schemas.microsoft.com/office/drawing/2014/main" id="{A3862257-32D5-495E-A804-843A519E819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9857725" y="2612676"/>
            <a:ext cx="1632648" cy="1632648"/>
          </a:xfrm>
          <a:prstGeom prst="rect">
            <a:avLst/>
          </a:prstGeom>
        </p:spPr>
      </p:pic>
    </p:spTree>
    <p:extLst>
      <p:ext uri="{BB962C8B-B14F-4D97-AF65-F5344CB8AC3E}">
        <p14:creationId xmlns:p14="http://schemas.microsoft.com/office/powerpoint/2010/main" val="11163764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5FCE169-4276-4005-8C82-CCC9C80C4F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0" y="461736"/>
            <a:ext cx="6675119" cy="1866293"/>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3011F010-208B-43A8-B5FF-677F38FF0ABB}"/>
              </a:ext>
            </a:extLst>
          </p:cNvPr>
          <p:cNvSpPr>
            <a:spLocks noGrp="1"/>
          </p:cNvSpPr>
          <p:nvPr>
            <p:ph type="title"/>
          </p:nvPr>
        </p:nvSpPr>
        <p:spPr>
          <a:xfrm>
            <a:off x="730155" y="730155"/>
            <a:ext cx="6090743" cy="1422871"/>
          </a:xfrm>
        </p:spPr>
        <p:txBody>
          <a:bodyPr>
            <a:normAutofit/>
          </a:bodyPr>
          <a:lstStyle/>
          <a:p>
            <a:pPr eaLnBrk="1" fontAlgn="auto" hangingPunct="1">
              <a:spcAft>
                <a:spcPts val="0"/>
              </a:spcAft>
              <a:defRPr/>
            </a:pPr>
            <a:r>
              <a:rPr lang="en-US">
                <a:solidFill>
                  <a:srgbClr val="FFFFFF"/>
                </a:solidFill>
              </a:rPr>
              <a:t>Longen (pulmones)</a:t>
            </a:r>
            <a:endParaRPr lang="nl-NL">
              <a:solidFill>
                <a:srgbClr val="FFFFFF"/>
              </a:solidFill>
            </a:endParaRPr>
          </a:p>
        </p:txBody>
      </p:sp>
      <p:sp>
        <p:nvSpPr>
          <p:cNvPr id="11" name="Rectangle 10">
            <a:extLst>
              <a:ext uri="{FF2B5EF4-FFF2-40B4-BE49-F238E27FC236}">
                <a16:creationId xmlns:a16="http://schemas.microsoft.com/office/drawing/2014/main" id="{01955DCA-E99D-4678-99DB-8075105C1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19" y="2480956"/>
            <a:ext cx="4412443" cy="3913334"/>
          </a:xfrm>
          <a:prstGeom prst="rect">
            <a:avLst/>
          </a:prstGeom>
          <a:solidFill>
            <a:srgbClr val="F7C67D">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4" name="Afbeelding 3">
            <a:extLst>
              <a:ext uri="{FF2B5EF4-FFF2-40B4-BE49-F238E27FC236}">
                <a16:creationId xmlns:a16="http://schemas.microsoft.com/office/drawing/2014/main" id="{0924513A-BADA-4313-98D0-7828808619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674986" y="2952311"/>
            <a:ext cx="3980307" cy="296035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8377" y="2480956"/>
            <a:ext cx="2146028" cy="1898903"/>
          </a:xfrm>
          <a:prstGeom prst="rect">
            <a:avLst/>
          </a:prstGeom>
          <a:solidFill>
            <a:srgbClr val="F7C67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8376" y="4516479"/>
            <a:ext cx="2138070" cy="1877811"/>
          </a:xfrm>
          <a:prstGeom prst="rect">
            <a:avLst/>
          </a:prstGeom>
          <a:solidFill>
            <a:srgbClr val="5D3B46"/>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11418" y="450221"/>
            <a:ext cx="4421661" cy="5948858"/>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lumMod val="85000"/>
                </a:prstClr>
              </a:solidFill>
              <a:effectLst/>
              <a:uLnTx/>
              <a:uFillTx/>
              <a:latin typeface="Calibri" panose="020F0502020204030204"/>
              <a:ea typeface="+mn-ea"/>
              <a:cs typeface="+mn-cs"/>
            </a:endParaRPr>
          </a:p>
        </p:txBody>
      </p:sp>
      <p:sp>
        <p:nvSpPr>
          <p:cNvPr id="3" name="Tijdelijke aanduiding voor inhoud 2">
            <a:extLst>
              <a:ext uri="{FF2B5EF4-FFF2-40B4-BE49-F238E27FC236}">
                <a16:creationId xmlns:a16="http://schemas.microsoft.com/office/drawing/2014/main" id="{6E8F31DE-6DE8-4F99-8631-32495464AF32}"/>
              </a:ext>
            </a:extLst>
          </p:cNvPr>
          <p:cNvSpPr>
            <a:spLocks noGrp="1"/>
          </p:cNvSpPr>
          <p:nvPr>
            <p:ph idx="1"/>
          </p:nvPr>
        </p:nvSpPr>
        <p:spPr>
          <a:xfrm>
            <a:off x="7405274" y="900442"/>
            <a:ext cx="3870453" cy="5048417"/>
          </a:xfrm>
        </p:spPr>
        <p:txBody>
          <a:bodyPr anchor="ctr">
            <a:normAutofit/>
          </a:bodyPr>
          <a:lstStyle/>
          <a:p>
            <a:pPr marL="0" indent="0" eaLnBrk="1" hangingPunct="1">
              <a:buNone/>
            </a:pPr>
            <a:r>
              <a:rPr lang="en-US" altLang="nl-NL" sz="2200" dirty="0" err="1"/>
              <a:t>Tijdens</a:t>
            </a:r>
            <a:r>
              <a:rPr lang="en-US" altLang="nl-NL" sz="2200" dirty="0"/>
              <a:t> de </a:t>
            </a:r>
            <a:r>
              <a:rPr lang="en-US" altLang="nl-NL" sz="2200" dirty="0" err="1"/>
              <a:t>uitademing</a:t>
            </a:r>
            <a:r>
              <a:rPr lang="en-US" altLang="nl-NL" sz="2200" dirty="0"/>
              <a:t>, </a:t>
            </a:r>
            <a:r>
              <a:rPr lang="en-US" altLang="nl-NL" sz="2200" dirty="0" err="1"/>
              <a:t>expiratie</a:t>
            </a:r>
            <a:r>
              <a:rPr lang="en-US" altLang="nl-NL" sz="2200" dirty="0"/>
              <a:t>, </a:t>
            </a:r>
            <a:r>
              <a:rPr lang="en-US" altLang="nl-NL" sz="2200" dirty="0" err="1"/>
              <a:t>vindt</a:t>
            </a:r>
            <a:r>
              <a:rPr lang="en-US" altLang="nl-NL" sz="2200" dirty="0"/>
              <a:t> via de </a:t>
            </a:r>
            <a:r>
              <a:rPr lang="en-US" altLang="nl-NL" sz="2200" dirty="0" err="1"/>
              <a:t>longblaasjes</a:t>
            </a:r>
            <a:r>
              <a:rPr lang="en-US" altLang="nl-NL" sz="2200" dirty="0"/>
              <a:t> </a:t>
            </a:r>
            <a:r>
              <a:rPr lang="en-US" altLang="nl-NL" sz="2200" dirty="0" err="1"/>
              <a:t>gasuitwisseling</a:t>
            </a:r>
            <a:r>
              <a:rPr lang="en-US" altLang="nl-NL" sz="2200" dirty="0"/>
              <a:t> </a:t>
            </a:r>
            <a:r>
              <a:rPr lang="en-US" altLang="nl-NL" sz="2200" dirty="0" err="1"/>
              <a:t>plaats</a:t>
            </a:r>
            <a:r>
              <a:rPr lang="en-US" altLang="nl-NL" sz="2200" dirty="0"/>
              <a:t>. </a:t>
            </a:r>
          </a:p>
          <a:p>
            <a:pPr marL="0" indent="0" eaLnBrk="1" hangingPunct="1">
              <a:buNone/>
            </a:pPr>
            <a:r>
              <a:rPr lang="en-US" altLang="nl-NL" sz="2200" dirty="0" err="1"/>
              <a:t>Onder</a:t>
            </a:r>
            <a:r>
              <a:rPr lang="en-US" altLang="nl-NL" sz="2200" dirty="0"/>
              <a:t> </a:t>
            </a:r>
            <a:r>
              <a:rPr lang="en-US" altLang="nl-NL" sz="2200" dirty="0" err="1"/>
              <a:t>andere</a:t>
            </a:r>
            <a:r>
              <a:rPr lang="en-US" altLang="nl-NL" sz="2200" dirty="0"/>
              <a:t> </a:t>
            </a:r>
            <a:r>
              <a:rPr lang="en-US" altLang="nl-NL" sz="2200" dirty="0" err="1"/>
              <a:t>kooldioxide</a:t>
            </a:r>
            <a:r>
              <a:rPr lang="en-US" altLang="nl-NL" sz="2200" dirty="0"/>
              <a:t> </a:t>
            </a:r>
            <a:r>
              <a:rPr lang="en-US" altLang="nl-NL" sz="2200" dirty="0" err="1"/>
              <a:t>en</a:t>
            </a:r>
            <a:r>
              <a:rPr lang="en-US" altLang="nl-NL" sz="2200" dirty="0"/>
              <a:t> </a:t>
            </a:r>
            <a:r>
              <a:rPr lang="en-US" altLang="nl-NL" sz="2200" dirty="0" err="1"/>
              <a:t>waterdamp</a:t>
            </a:r>
            <a:r>
              <a:rPr lang="en-US" altLang="nl-NL" sz="2200" dirty="0"/>
              <a:t> </a:t>
            </a:r>
            <a:r>
              <a:rPr lang="en-US" altLang="nl-NL" sz="2200" dirty="0" err="1"/>
              <a:t>worden</a:t>
            </a:r>
            <a:r>
              <a:rPr lang="en-US" altLang="nl-NL" sz="2200" dirty="0"/>
              <a:t> op </a:t>
            </a:r>
            <a:r>
              <a:rPr lang="en-US" altLang="nl-NL" sz="2200" dirty="0" err="1"/>
              <a:t>deze</a:t>
            </a:r>
            <a:r>
              <a:rPr lang="en-US" altLang="nl-NL" sz="2200" dirty="0"/>
              <a:t> </a:t>
            </a:r>
            <a:r>
              <a:rPr lang="en-US" altLang="nl-NL" sz="2200" dirty="0" err="1"/>
              <a:t>wijze</a:t>
            </a:r>
            <a:r>
              <a:rPr lang="en-US" altLang="nl-NL" sz="2200" dirty="0"/>
              <a:t> </a:t>
            </a:r>
            <a:r>
              <a:rPr lang="en-US" altLang="nl-NL" sz="2200" dirty="0" err="1"/>
              <a:t>uitgeademd</a:t>
            </a:r>
            <a:r>
              <a:rPr lang="en-US" altLang="nl-NL" sz="2200" dirty="0"/>
              <a:t>.</a:t>
            </a:r>
            <a:endParaRPr lang="nl-NL" altLang="nl-NL" sz="22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059" y="450221"/>
            <a:ext cx="3362146" cy="3911523"/>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el 1">
            <a:extLst>
              <a:ext uri="{FF2B5EF4-FFF2-40B4-BE49-F238E27FC236}">
                <a16:creationId xmlns:a16="http://schemas.microsoft.com/office/drawing/2014/main" id="{2D79F39F-2DA0-487E-9C5C-B326BAAB89D6}"/>
              </a:ext>
            </a:extLst>
          </p:cNvPr>
          <p:cNvSpPr>
            <a:spLocks noGrp="1"/>
          </p:cNvSpPr>
          <p:nvPr>
            <p:ph type="title"/>
          </p:nvPr>
        </p:nvSpPr>
        <p:spPr>
          <a:xfrm>
            <a:off x="774701" y="762000"/>
            <a:ext cx="2771672" cy="3230578"/>
          </a:xfrm>
        </p:spPr>
        <p:txBody>
          <a:bodyPr>
            <a:normAutofit/>
          </a:bodyPr>
          <a:lstStyle/>
          <a:p>
            <a:pPr eaLnBrk="1" fontAlgn="auto" hangingPunct="1">
              <a:spcAft>
                <a:spcPts val="0"/>
              </a:spcAft>
              <a:defRPr/>
            </a:pPr>
            <a:r>
              <a:rPr lang="en-US" sz="3800">
                <a:solidFill>
                  <a:srgbClr val="FFFFFF"/>
                </a:solidFill>
              </a:rPr>
              <a:t>Nieren (renes)</a:t>
            </a:r>
            <a:endParaRPr lang="nl-NL" sz="3800">
              <a:solidFill>
                <a:srgbClr val="FFFFFF"/>
              </a:solidFill>
            </a:endParaRPr>
          </a:p>
        </p:txBody>
      </p:sp>
      <p:pic>
        <p:nvPicPr>
          <p:cNvPr id="5" name="Afbeelding 4">
            <a:extLst>
              <a:ext uri="{FF2B5EF4-FFF2-40B4-BE49-F238E27FC236}">
                <a16:creationId xmlns:a16="http://schemas.microsoft.com/office/drawing/2014/main" id="{4D187B71-D255-403A-AB25-9C85C3D9E4F8}"/>
              </a:ext>
            </a:extLst>
          </p:cNvPr>
          <p:cNvPicPr>
            <a:picLocks noChangeAspect="1"/>
          </p:cNvPicPr>
          <p:nvPr/>
        </p:nvPicPr>
        <p:blipFill rotWithShape="1">
          <a:blip r:embed="rId2"/>
          <a:srcRect l="3161" r="-3" b="-3"/>
          <a:stretch/>
        </p:blipFill>
        <p:spPr>
          <a:xfrm>
            <a:off x="3988092" y="448054"/>
            <a:ext cx="4036457" cy="5954580"/>
          </a:xfrm>
          <a:prstGeom prst="rect">
            <a:avLst/>
          </a:prstGeom>
        </p:spPr>
      </p:pic>
      <p:sp>
        <p:nvSpPr>
          <p:cNvPr id="20" name="Rectangle 19">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88443" y="445459"/>
            <a:ext cx="3522149" cy="595717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1DFA8630-53AA-4697-8F86-301A0FBA185B}"/>
              </a:ext>
            </a:extLst>
          </p:cNvPr>
          <p:cNvSpPr>
            <a:spLocks noGrp="1"/>
          </p:cNvSpPr>
          <p:nvPr>
            <p:ph idx="1"/>
          </p:nvPr>
        </p:nvSpPr>
        <p:spPr>
          <a:xfrm>
            <a:off x="8460981" y="805294"/>
            <a:ext cx="2977071" cy="5237503"/>
          </a:xfrm>
        </p:spPr>
        <p:txBody>
          <a:bodyPr anchor="ctr">
            <a:normAutofit/>
          </a:bodyPr>
          <a:lstStyle/>
          <a:p>
            <a:pPr marL="0" indent="0" eaLnBrk="1" hangingPunct="1">
              <a:buNone/>
            </a:pPr>
            <a:r>
              <a:rPr lang="en-US" altLang="nl-NL" sz="2000"/>
              <a:t>Deze</a:t>
            </a:r>
            <a:r>
              <a:rPr lang="en-US" altLang="nl-NL" sz="2000" dirty="0"/>
              <a:t> </a:t>
            </a:r>
            <a:r>
              <a:rPr lang="en-US" altLang="nl-NL" sz="2000"/>
              <a:t>organen</a:t>
            </a:r>
            <a:r>
              <a:rPr lang="en-US" altLang="nl-NL" sz="2000" dirty="0"/>
              <a:t> </a:t>
            </a:r>
            <a:r>
              <a:rPr lang="en-US" altLang="nl-NL" sz="2000"/>
              <a:t>regelen</a:t>
            </a:r>
            <a:r>
              <a:rPr lang="en-US" altLang="nl-NL" sz="2000" dirty="0"/>
              <a:t> de </a:t>
            </a:r>
            <a:r>
              <a:rPr lang="en-US" altLang="nl-NL" sz="2000"/>
              <a:t>hoeveelheid</a:t>
            </a:r>
            <a:r>
              <a:rPr lang="en-US" altLang="nl-NL" sz="2000" dirty="0"/>
              <a:t> </a:t>
            </a:r>
            <a:r>
              <a:rPr lang="en-US" altLang="nl-NL" sz="2000"/>
              <a:t>en</a:t>
            </a:r>
            <a:r>
              <a:rPr lang="en-US" altLang="nl-NL" sz="2000" dirty="0"/>
              <a:t> de </a:t>
            </a:r>
            <a:r>
              <a:rPr lang="en-US" altLang="nl-NL" sz="2000"/>
              <a:t>samenstelling</a:t>
            </a:r>
            <a:r>
              <a:rPr lang="en-US" altLang="nl-NL" sz="2000" dirty="0"/>
              <a:t> van de </a:t>
            </a:r>
            <a:r>
              <a:rPr lang="en-US" altLang="nl-NL" sz="2000"/>
              <a:t>lichaamsvloeistoffen</a:t>
            </a:r>
            <a:r>
              <a:rPr lang="en-US" altLang="nl-NL" sz="2000" dirty="0"/>
              <a:t>. Ze </a:t>
            </a:r>
            <a:r>
              <a:rPr lang="en-US" altLang="nl-NL" sz="2000"/>
              <a:t>filteren</a:t>
            </a:r>
            <a:r>
              <a:rPr lang="en-US" altLang="nl-NL" sz="2000" dirty="0"/>
              <a:t> het </a:t>
            </a:r>
            <a:r>
              <a:rPr lang="en-US" altLang="nl-NL" sz="2000"/>
              <a:t>bloed</a:t>
            </a:r>
            <a:r>
              <a:rPr lang="en-US" altLang="nl-NL" sz="2000" dirty="0"/>
              <a:t> </a:t>
            </a:r>
            <a:r>
              <a:rPr lang="en-US" altLang="nl-NL" sz="2000"/>
              <a:t>en</a:t>
            </a:r>
            <a:r>
              <a:rPr lang="en-US" altLang="nl-NL" sz="2000" dirty="0"/>
              <a:t> </a:t>
            </a:r>
            <a:r>
              <a:rPr lang="en-US" altLang="nl-NL" sz="2000"/>
              <a:t>zijn</a:t>
            </a:r>
            <a:r>
              <a:rPr lang="en-US" altLang="nl-NL" sz="2000" dirty="0"/>
              <a:t> </a:t>
            </a:r>
            <a:r>
              <a:rPr lang="en-US" altLang="nl-NL" sz="2000"/>
              <a:t>nodig</a:t>
            </a:r>
            <a:r>
              <a:rPr lang="en-US" altLang="nl-NL" sz="2000" dirty="0"/>
              <a:t> om het </a:t>
            </a:r>
            <a:r>
              <a:rPr lang="en-US" altLang="nl-NL" sz="2000"/>
              <a:t>bloed</a:t>
            </a:r>
            <a:r>
              <a:rPr lang="en-US" altLang="nl-NL" sz="2000" dirty="0"/>
              <a:t> </a:t>
            </a:r>
            <a:r>
              <a:rPr lang="en-US" altLang="nl-NL" sz="2000"/>
              <a:t>zuiver</a:t>
            </a:r>
            <a:r>
              <a:rPr lang="en-US" altLang="nl-NL" sz="2000" dirty="0"/>
              <a:t> </a:t>
            </a:r>
            <a:r>
              <a:rPr lang="en-US" altLang="nl-NL" sz="2000"/>
              <a:t>te</a:t>
            </a:r>
            <a:r>
              <a:rPr lang="en-US" altLang="nl-NL" sz="2000" dirty="0"/>
              <a:t> </a:t>
            </a:r>
            <a:r>
              <a:rPr lang="en-US" altLang="nl-NL" sz="2000"/>
              <a:t>houden</a:t>
            </a:r>
            <a:r>
              <a:rPr lang="en-US" altLang="nl-NL" sz="2000" dirty="0"/>
              <a:t>. Het </a:t>
            </a:r>
            <a:r>
              <a:rPr lang="en-US" altLang="nl-NL" sz="2000"/>
              <a:t>eindproduct</a:t>
            </a:r>
            <a:r>
              <a:rPr lang="en-US" altLang="nl-NL" sz="2000" dirty="0"/>
              <a:t> </a:t>
            </a:r>
            <a:r>
              <a:rPr lang="en-US" altLang="nl-NL" sz="2000"/>
              <a:t>verlaat</a:t>
            </a:r>
            <a:r>
              <a:rPr lang="en-US" altLang="nl-NL" sz="2000" dirty="0"/>
              <a:t> </a:t>
            </a:r>
            <a:r>
              <a:rPr lang="en-US" altLang="nl-NL" sz="2000"/>
              <a:t>als</a:t>
            </a:r>
            <a:r>
              <a:rPr lang="en-US" altLang="nl-NL" sz="2000" dirty="0"/>
              <a:t> urine het </a:t>
            </a:r>
            <a:r>
              <a:rPr lang="en-US" altLang="nl-NL" sz="2000"/>
              <a:t>lichaam</a:t>
            </a:r>
            <a:r>
              <a:rPr lang="en-US" altLang="nl-NL" sz="2000" dirty="0"/>
              <a:t>.</a:t>
            </a:r>
            <a:endParaRPr lang="nl-NL" altLang="nl-NL" sz="2000" dirty="0"/>
          </a:p>
        </p:txBody>
      </p:sp>
      <p:sp>
        <p:nvSpPr>
          <p:cNvPr id="22" name="Rectangle 21">
            <a:extLst>
              <a:ext uri="{FF2B5EF4-FFF2-40B4-BE49-F238E27FC236}">
                <a16:creationId xmlns:a16="http://schemas.microsoft.com/office/drawing/2014/main" id="{05CC4153-3F0D-4F4C-8F12-E8FC3FA40A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058" y="4517136"/>
            <a:ext cx="3362146" cy="1890452"/>
          </a:xfrm>
          <a:prstGeom prst="rect">
            <a:avLst/>
          </a:prstGeom>
          <a:solidFill>
            <a:srgbClr val="3E4953">
              <a:alpha val="95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448056"/>
            <a:ext cx="7201941" cy="2241951"/>
          </a:xfrm>
          <a:prstGeom prst="rect">
            <a:avLst/>
          </a:prstGeom>
          <a:solidFill>
            <a:srgbClr val="5A707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el 1">
            <a:extLst>
              <a:ext uri="{FF2B5EF4-FFF2-40B4-BE49-F238E27FC236}">
                <a16:creationId xmlns:a16="http://schemas.microsoft.com/office/drawing/2014/main" id="{DD476794-5F9C-4B99-98D9-56C92A2C8B42}"/>
              </a:ext>
            </a:extLst>
          </p:cNvPr>
          <p:cNvSpPr>
            <a:spLocks noGrp="1"/>
          </p:cNvSpPr>
          <p:nvPr>
            <p:ph type="title"/>
          </p:nvPr>
        </p:nvSpPr>
        <p:spPr>
          <a:xfrm>
            <a:off x="777240" y="731519"/>
            <a:ext cx="6586812" cy="1682496"/>
          </a:xfrm>
        </p:spPr>
        <p:txBody>
          <a:bodyPr>
            <a:normAutofit/>
          </a:bodyPr>
          <a:lstStyle/>
          <a:p>
            <a:pPr eaLnBrk="1" fontAlgn="auto" hangingPunct="1">
              <a:spcAft>
                <a:spcPts val="0"/>
              </a:spcAft>
              <a:defRPr/>
            </a:pPr>
            <a:r>
              <a:rPr lang="en-US">
                <a:solidFill>
                  <a:srgbClr val="FFFFFF"/>
                </a:solidFill>
              </a:rPr>
              <a:t>Huid (cutis)</a:t>
            </a:r>
            <a:endParaRPr lang="nl-NL">
              <a:solidFill>
                <a:srgbClr val="FFFFFF"/>
              </a:solidFill>
            </a:endParaRPr>
          </a:p>
        </p:txBody>
      </p:sp>
      <p:pic>
        <p:nvPicPr>
          <p:cNvPr id="4" name="Afbeelding 3">
            <a:extLst>
              <a:ext uri="{FF2B5EF4-FFF2-40B4-BE49-F238E27FC236}">
                <a16:creationId xmlns:a16="http://schemas.microsoft.com/office/drawing/2014/main" id="{28717778-B4E9-4228-A4AA-AB39C6A404FB}"/>
              </a:ext>
            </a:extLst>
          </p:cNvPr>
          <p:cNvPicPr>
            <a:picLocks noChangeAspect="1"/>
          </p:cNvPicPr>
          <p:nvPr/>
        </p:nvPicPr>
        <p:blipFill rotWithShape="1">
          <a:blip r:embed="rId2">
            <a:extLst>
              <a:ext uri="{28A0092B-C50C-407E-A947-70E740481C1C}">
                <a14:useLocalDpi xmlns:a14="http://schemas.microsoft.com/office/drawing/2010/main" val="0"/>
              </a:ext>
            </a:extLst>
          </a:blip>
          <a:srcRect l="909" r="2" b="2"/>
          <a:stretch/>
        </p:blipFill>
        <p:spPr bwMode="auto">
          <a:xfrm>
            <a:off x="466343" y="2862599"/>
            <a:ext cx="5153415" cy="353647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88243" y="2862599"/>
            <a:ext cx="1880041" cy="1693147"/>
          </a:xfrm>
          <a:prstGeom prst="rect">
            <a:avLst/>
          </a:prstGeom>
          <a:solidFill>
            <a:srgbClr val="F3B34B">
              <a:alpha val="95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3" name="Rectangle 12">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89098" y="4731653"/>
            <a:ext cx="1879186" cy="1667425"/>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5" name="Rectangle 14">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45755" y="450221"/>
            <a:ext cx="3887324" cy="5948858"/>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9CF49C7E-56EC-463B-9A43-0D99CDC6BFCE}"/>
              </a:ext>
            </a:extLst>
          </p:cNvPr>
          <p:cNvSpPr>
            <a:spLocks noGrp="1"/>
          </p:cNvSpPr>
          <p:nvPr>
            <p:ph idx="1"/>
          </p:nvPr>
        </p:nvSpPr>
        <p:spPr>
          <a:xfrm>
            <a:off x="8100269" y="795548"/>
            <a:ext cx="3317031" cy="5275603"/>
          </a:xfrm>
        </p:spPr>
        <p:txBody>
          <a:bodyPr anchor="ctr">
            <a:normAutofit/>
          </a:bodyPr>
          <a:lstStyle/>
          <a:p>
            <a:pPr marL="0" indent="0" eaLnBrk="1" hangingPunct="1">
              <a:buNone/>
            </a:pPr>
            <a:r>
              <a:rPr lang="en-US" altLang="nl-NL" sz="2000" dirty="0"/>
              <a:t>De </a:t>
            </a:r>
            <a:r>
              <a:rPr lang="en-US" altLang="nl-NL" sz="2000" dirty="0" err="1"/>
              <a:t>huid</a:t>
            </a:r>
            <a:r>
              <a:rPr lang="en-US" altLang="nl-NL" sz="2000" dirty="0"/>
              <a:t> </a:t>
            </a:r>
            <a:r>
              <a:rPr lang="en-US" altLang="nl-NL" sz="2000" dirty="0" err="1"/>
              <a:t>speelt</a:t>
            </a:r>
            <a:r>
              <a:rPr lang="en-US" altLang="nl-NL" sz="2000" dirty="0"/>
              <a:t> </a:t>
            </a:r>
            <a:r>
              <a:rPr lang="en-US" altLang="nl-NL" sz="2000" dirty="0" err="1"/>
              <a:t>een</a:t>
            </a:r>
            <a:r>
              <a:rPr lang="en-US" altLang="nl-NL" sz="2000" dirty="0"/>
              <a:t> </a:t>
            </a:r>
            <a:r>
              <a:rPr lang="en-US" altLang="nl-NL" sz="2000" dirty="0" err="1"/>
              <a:t>belangrijke</a:t>
            </a:r>
            <a:r>
              <a:rPr lang="en-US" altLang="nl-NL" sz="2000" dirty="0"/>
              <a:t> </a:t>
            </a:r>
            <a:r>
              <a:rPr lang="en-US" altLang="nl-NL" sz="2000" dirty="0" err="1"/>
              <a:t>rol</a:t>
            </a:r>
            <a:r>
              <a:rPr lang="en-US" altLang="nl-NL" sz="2000" dirty="0"/>
              <a:t> </a:t>
            </a:r>
            <a:r>
              <a:rPr lang="en-US" altLang="nl-NL" sz="2000" dirty="0" err="1"/>
              <a:t>bij</a:t>
            </a:r>
            <a:r>
              <a:rPr lang="en-US" altLang="nl-NL" sz="2000" dirty="0"/>
              <a:t> </a:t>
            </a:r>
            <a:r>
              <a:rPr lang="en-US" altLang="nl-NL" sz="2000" dirty="0" err="1"/>
              <a:t>warmte</a:t>
            </a:r>
            <a:r>
              <a:rPr lang="en-US" altLang="nl-NL" sz="2000" dirty="0"/>
              <a:t> </a:t>
            </a:r>
            <a:r>
              <a:rPr lang="en-US" altLang="nl-NL" sz="2000" dirty="0" err="1"/>
              <a:t>en</a:t>
            </a:r>
            <a:r>
              <a:rPr lang="en-US" altLang="nl-NL" sz="2000" dirty="0"/>
              <a:t> </a:t>
            </a:r>
            <a:r>
              <a:rPr lang="en-US" altLang="nl-NL" sz="2000" dirty="0" err="1"/>
              <a:t>koude</a:t>
            </a:r>
            <a:r>
              <a:rPr lang="en-US" altLang="nl-NL" sz="2000" dirty="0"/>
              <a:t> door </a:t>
            </a:r>
            <a:r>
              <a:rPr lang="en-US" altLang="nl-NL" sz="2000" dirty="0" err="1"/>
              <a:t>zich</a:t>
            </a:r>
            <a:r>
              <a:rPr lang="en-US" altLang="nl-NL" sz="2000" dirty="0"/>
              <a:t> </a:t>
            </a:r>
            <a:r>
              <a:rPr lang="en-US" altLang="nl-NL" sz="2000" dirty="0" err="1"/>
              <a:t>aan</a:t>
            </a:r>
            <a:r>
              <a:rPr lang="en-US" altLang="nl-NL" sz="2000" dirty="0"/>
              <a:t> </a:t>
            </a:r>
            <a:r>
              <a:rPr lang="en-US" altLang="nl-NL" sz="2000" dirty="0" err="1"/>
              <a:t>te</a:t>
            </a:r>
            <a:r>
              <a:rPr lang="en-US" altLang="nl-NL" sz="2000" dirty="0"/>
              <a:t> </a:t>
            </a:r>
            <a:r>
              <a:rPr lang="en-US" altLang="nl-NL" sz="2000" dirty="0" err="1"/>
              <a:t>passen</a:t>
            </a:r>
            <a:r>
              <a:rPr lang="en-US" altLang="nl-NL" sz="2000" dirty="0"/>
              <a:t> </a:t>
            </a:r>
            <a:r>
              <a:rPr lang="en-US" altLang="nl-NL" sz="2000" dirty="0" err="1"/>
              <a:t>aan</a:t>
            </a:r>
            <a:r>
              <a:rPr lang="en-US" altLang="nl-NL" sz="2000" dirty="0"/>
              <a:t> de </a:t>
            </a:r>
            <a:r>
              <a:rPr lang="en-US" altLang="nl-NL" sz="2000" dirty="0" err="1"/>
              <a:t>omgevingstemperatuur</a:t>
            </a:r>
            <a:r>
              <a:rPr lang="en-US" altLang="nl-NL" sz="2000" dirty="0"/>
              <a:t>. </a:t>
            </a:r>
          </a:p>
          <a:p>
            <a:pPr marL="0" indent="0" eaLnBrk="1" hangingPunct="1">
              <a:buNone/>
            </a:pPr>
            <a:r>
              <a:rPr lang="en-US" altLang="nl-NL" sz="2000" dirty="0"/>
              <a:t>De </a:t>
            </a:r>
            <a:r>
              <a:rPr lang="en-US" altLang="nl-NL" sz="2000" dirty="0" err="1"/>
              <a:t>huid</a:t>
            </a:r>
            <a:r>
              <a:rPr lang="en-US" altLang="nl-NL" sz="2000" dirty="0"/>
              <a:t> is </a:t>
            </a:r>
            <a:r>
              <a:rPr lang="en-US" altLang="nl-NL" sz="2000" dirty="0" err="1"/>
              <a:t>een</a:t>
            </a:r>
            <a:r>
              <a:rPr lang="en-US" altLang="nl-NL" sz="2000" dirty="0"/>
              <a:t> </a:t>
            </a:r>
            <a:r>
              <a:rPr lang="en-US" altLang="nl-NL" sz="2000" dirty="0" err="1"/>
              <a:t>uitscheidingsorgaan</a:t>
            </a:r>
            <a:r>
              <a:rPr lang="en-US" altLang="nl-NL" sz="2000" dirty="0"/>
              <a:t>, </a:t>
            </a:r>
            <a:r>
              <a:rPr lang="en-US" altLang="nl-NL" sz="2000" dirty="0" err="1"/>
              <a:t>omdat</a:t>
            </a:r>
            <a:r>
              <a:rPr lang="en-US" altLang="nl-NL" sz="2000" dirty="0"/>
              <a:t> via de </a:t>
            </a:r>
            <a:r>
              <a:rPr lang="en-US" altLang="nl-NL" sz="2000" dirty="0" err="1"/>
              <a:t>huid</a:t>
            </a:r>
            <a:r>
              <a:rPr lang="en-US" altLang="nl-NL" sz="2000" dirty="0"/>
              <a:t> de </a:t>
            </a:r>
            <a:r>
              <a:rPr lang="en-US" altLang="nl-NL" sz="2000" dirty="0" err="1"/>
              <a:t>lichaamswarmte</a:t>
            </a:r>
            <a:r>
              <a:rPr lang="en-US" altLang="nl-NL" sz="2000" dirty="0"/>
              <a:t> </a:t>
            </a:r>
            <a:r>
              <a:rPr lang="en-US" altLang="nl-NL" sz="2000" dirty="0" err="1"/>
              <a:t>en</a:t>
            </a:r>
            <a:r>
              <a:rPr lang="en-US" altLang="nl-NL" sz="2000" dirty="0"/>
              <a:t> het </a:t>
            </a:r>
            <a:r>
              <a:rPr lang="en-US" altLang="nl-NL" sz="2000" dirty="0" err="1"/>
              <a:t>transpiratievocht</a:t>
            </a:r>
            <a:r>
              <a:rPr lang="en-US" altLang="nl-NL" sz="2000" dirty="0"/>
              <a:t> het </a:t>
            </a:r>
            <a:r>
              <a:rPr lang="en-US" altLang="nl-NL" sz="2000" dirty="0" err="1"/>
              <a:t>lichaam</a:t>
            </a:r>
            <a:r>
              <a:rPr lang="en-US" altLang="nl-NL" sz="2000" dirty="0"/>
              <a:t> </a:t>
            </a:r>
            <a:r>
              <a:rPr lang="en-US" altLang="nl-NL" sz="2000" dirty="0" err="1"/>
              <a:t>kunnen</a:t>
            </a:r>
            <a:r>
              <a:rPr lang="en-US" altLang="nl-NL" sz="2000" dirty="0"/>
              <a:t> </a:t>
            </a:r>
            <a:r>
              <a:rPr lang="en-US" altLang="nl-NL" sz="2000" dirty="0" err="1"/>
              <a:t>verlaten</a:t>
            </a:r>
            <a:r>
              <a:rPr lang="en-US" altLang="nl-NL" sz="2000" dirty="0"/>
              <a:t>.</a:t>
            </a:r>
            <a:endParaRPr lang="nl-NL" altLang="nl-NL" sz="20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5FCE169-4276-4005-8C82-CCC9C80C4F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0" y="461736"/>
            <a:ext cx="6675119" cy="1866293"/>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AC78D128-719D-48AC-B994-9170CDD0813B}"/>
              </a:ext>
            </a:extLst>
          </p:cNvPr>
          <p:cNvSpPr>
            <a:spLocks noGrp="1"/>
          </p:cNvSpPr>
          <p:nvPr>
            <p:ph type="title"/>
          </p:nvPr>
        </p:nvSpPr>
        <p:spPr>
          <a:xfrm>
            <a:off x="730155" y="730155"/>
            <a:ext cx="6090743" cy="1422871"/>
          </a:xfrm>
        </p:spPr>
        <p:txBody>
          <a:bodyPr>
            <a:normAutofit/>
          </a:bodyPr>
          <a:lstStyle/>
          <a:p>
            <a:pPr eaLnBrk="1" fontAlgn="auto" hangingPunct="1">
              <a:spcAft>
                <a:spcPts val="0"/>
              </a:spcAft>
              <a:defRPr/>
            </a:pPr>
            <a:r>
              <a:rPr lang="en-US">
                <a:solidFill>
                  <a:srgbClr val="FFFFFF"/>
                </a:solidFill>
              </a:rPr>
              <a:t>urinewegstelsel</a:t>
            </a:r>
            <a:endParaRPr lang="nl-NL">
              <a:solidFill>
                <a:srgbClr val="FFFFFF"/>
              </a:solidFill>
            </a:endParaRPr>
          </a:p>
        </p:txBody>
      </p:sp>
      <p:pic>
        <p:nvPicPr>
          <p:cNvPr id="4" name="Afbeelding 3">
            <a:extLst>
              <a:ext uri="{FF2B5EF4-FFF2-40B4-BE49-F238E27FC236}">
                <a16:creationId xmlns:a16="http://schemas.microsoft.com/office/drawing/2014/main" id="{D3AE0AE3-3862-445F-9A9B-9FC3DB4D6E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802056" y="2480956"/>
            <a:ext cx="3726174" cy="391333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8377" y="2480956"/>
            <a:ext cx="2146028" cy="1898903"/>
          </a:xfrm>
          <a:prstGeom prst="rect">
            <a:avLst/>
          </a:prstGeom>
          <a:solidFill>
            <a:srgbClr val="CAA280"/>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8376" y="4516479"/>
            <a:ext cx="2138070" cy="1877811"/>
          </a:xfrm>
          <a:prstGeom prst="rect">
            <a:avLst/>
          </a:prstGeom>
          <a:solidFill>
            <a:srgbClr val="70564E"/>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11418" y="450221"/>
            <a:ext cx="4421661" cy="5948858"/>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lumMod val="85000"/>
                </a:prstClr>
              </a:solidFill>
              <a:effectLst/>
              <a:uLnTx/>
              <a:uFillTx/>
              <a:latin typeface="Calibri" panose="020F0502020204030204"/>
              <a:ea typeface="+mn-ea"/>
              <a:cs typeface="+mn-cs"/>
            </a:endParaRPr>
          </a:p>
        </p:txBody>
      </p:sp>
      <p:sp>
        <p:nvSpPr>
          <p:cNvPr id="3" name="Tijdelijke aanduiding voor inhoud 2">
            <a:extLst>
              <a:ext uri="{FF2B5EF4-FFF2-40B4-BE49-F238E27FC236}">
                <a16:creationId xmlns:a16="http://schemas.microsoft.com/office/drawing/2014/main" id="{6D1B5E32-1276-49C5-9164-DB17152D4994}"/>
              </a:ext>
            </a:extLst>
          </p:cNvPr>
          <p:cNvSpPr>
            <a:spLocks noGrp="1"/>
          </p:cNvSpPr>
          <p:nvPr>
            <p:ph idx="1"/>
          </p:nvPr>
        </p:nvSpPr>
        <p:spPr>
          <a:xfrm>
            <a:off x="7164405" y="900442"/>
            <a:ext cx="4568674" cy="5048417"/>
          </a:xfrm>
        </p:spPr>
        <p:txBody>
          <a:bodyPr anchor="ctr">
            <a:normAutofit/>
          </a:bodyPr>
          <a:lstStyle/>
          <a:p>
            <a:pPr marL="0" indent="0" eaLnBrk="1" hangingPunct="1">
              <a:buNone/>
            </a:pPr>
            <a:r>
              <a:rPr lang="en-US" altLang="nl-NL" sz="2400" dirty="0" err="1"/>
              <a:t>Dit</a:t>
            </a:r>
            <a:r>
              <a:rPr lang="en-US" altLang="nl-NL" sz="2400" dirty="0"/>
              <a:t> </a:t>
            </a:r>
            <a:r>
              <a:rPr lang="en-US" altLang="nl-NL" sz="2400" dirty="0" err="1"/>
              <a:t>bestaat</a:t>
            </a:r>
            <a:r>
              <a:rPr lang="en-US" altLang="nl-NL" sz="2400" dirty="0"/>
              <a:t> </a:t>
            </a:r>
            <a:r>
              <a:rPr lang="en-US" altLang="nl-NL" sz="2400" dirty="0" err="1"/>
              <a:t>uit</a:t>
            </a:r>
            <a:r>
              <a:rPr lang="en-US" altLang="nl-NL" sz="2400" dirty="0"/>
              <a:t>:</a:t>
            </a:r>
          </a:p>
          <a:p>
            <a:r>
              <a:rPr lang="en-US" altLang="nl-NL" dirty="0" err="1"/>
              <a:t>Beide</a:t>
            </a:r>
            <a:r>
              <a:rPr lang="en-US" altLang="nl-NL" dirty="0"/>
              <a:t> </a:t>
            </a:r>
            <a:r>
              <a:rPr lang="en-US" altLang="nl-NL" dirty="0" err="1"/>
              <a:t>urineleiders</a:t>
            </a:r>
            <a:r>
              <a:rPr lang="en-US" altLang="nl-NL" dirty="0"/>
              <a:t> (</a:t>
            </a:r>
            <a:r>
              <a:rPr lang="en-US" altLang="nl-NL" dirty="0" err="1"/>
              <a:t>urethers</a:t>
            </a:r>
            <a:r>
              <a:rPr lang="en-US" altLang="nl-NL" dirty="0"/>
              <a:t>)</a:t>
            </a:r>
          </a:p>
          <a:p>
            <a:r>
              <a:rPr lang="en-US" altLang="nl-NL" dirty="0" err="1"/>
              <a:t>Blaas</a:t>
            </a:r>
            <a:r>
              <a:rPr lang="en-US" altLang="nl-NL" dirty="0"/>
              <a:t> </a:t>
            </a:r>
          </a:p>
          <a:p>
            <a:r>
              <a:rPr lang="en-US" altLang="nl-NL" dirty="0" err="1"/>
              <a:t>Urinebuis</a:t>
            </a:r>
            <a:r>
              <a:rPr lang="en-US" altLang="nl-NL" dirty="0"/>
              <a:t> (urethra)</a:t>
            </a:r>
            <a:endParaRPr lang="nl-NL" altLang="nl-NL"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DA1A2E9-63FE-408D-A803-8E306ECAB4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058" y="450221"/>
            <a:ext cx="11272742" cy="3918123"/>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el 1">
            <a:extLst>
              <a:ext uri="{FF2B5EF4-FFF2-40B4-BE49-F238E27FC236}">
                <a16:creationId xmlns:a16="http://schemas.microsoft.com/office/drawing/2014/main" id="{FA42F264-8725-4A71-9352-AA6C167371D4}"/>
              </a:ext>
            </a:extLst>
          </p:cNvPr>
          <p:cNvSpPr>
            <a:spLocks noGrp="1"/>
          </p:cNvSpPr>
          <p:nvPr>
            <p:ph type="title"/>
          </p:nvPr>
        </p:nvSpPr>
        <p:spPr>
          <a:xfrm>
            <a:off x="1100669" y="1097339"/>
            <a:ext cx="10011831" cy="2623885"/>
          </a:xfrm>
        </p:spPr>
        <p:txBody>
          <a:bodyPr vert="horz" lIns="91440" tIns="45720" rIns="91440" bIns="45720" rtlCol="0" anchor="ctr">
            <a:normAutofit/>
          </a:bodyPr>
          <a:lstStyle/>
          <a:p>
            <a:pPr algn="ctr"/>
            <a:r>
              <a:rPr lang="en-US" sz="6600" kern="1200" dirty="0">
                <a:solidFill>
                  <a:srgbClr val="FFFFFF"/>
                </a:solidFill>
                <a:latin typeface="+mj-lt"/>
                <a:ea typeface="+mj-ea"/>
                <a:cs typeface="+mj-cs"/>
              </a:rPr>
              <a:t>Hoe </a:t>
            </a:r>
            <a:r>
              <a:rPr lang="en-US" sz="6600" kern="1200" dirty="0" err="1">
                <a:solidFill>
                  <a:srgbClr val="FFFFFF"/>
                </a:solidFill>
                <a:latin typeface="+mj-lt"/>
                <a:ea typeface="+mj-ea"/>
                <a:cs typeface="+mj-cs"/>
              </a:rPr>
              <a:t>zat</a:t>
            </a:r>
            <a:r>
              <a:rPr lang="en-US" sz="6600" kern="1200" dirty="0">
                <a:solidFill>
                  <a:srgbClr val="FFFFFF"/>
                </a:solidFill>
                <a:latin typeface="+mj-lt"/>
                <a:ea typeface="+mj-ea"/>
                <a:cs typeface="+mj-cs"/>
              </a:rPr>
              <a:t> het </a:t>
            </a:r>
            <a:r>
              <a:rPr lang="en-US" sz="6600" kern="1200" dirty="0" err="1">
                <a:solidFill>
                  <a:srgbClr val="FFFFFF"/>
                </a:solidFill>
                <a:latin typeface="+mj-lt"/>
                <a:ea typeface="+mj-ea"/>
                <a:cs typeface="+mj-cs"/>
              </a:rPr>
              <a:t>ook</a:t>
            </a:r>
            <a:r>
              <a:rPr lang="en-US" sz="6600" kern="1200" dirty="0">
                <a:solidFill>
                  <a:srgbClr val="FFFFFF"/>
                </a:solidFill>
                <a:latin typeface="+mj-lt"/>
                <a:ea typeface="+mj-ea"/>
                <a:cs typeface="+mj-cs"/>
              </a:rPr>
              <a:t> al </a:t>
            </a:r>
            <a:r>
              <a:rPr lang="en-US" sz="6600" kern="1200" dirty="0" err="1">
                <a:solidFill>
                  <a:srgbClr val="FFFFFF"/>
                </a:solidFill>
                <a:latin typeface="+mj-lt"/>
                <a:ea typeface="+mj-ea"/>
                <a:cs typeface="+mj-cs"/>
              </a:rPr>
              <a:t>weer</a:t>
            </a:r>
            <a:r>
              <a:rPr lang="en-US" sz="6600" kern="1200" dirty="0">
                <a:solidFill>
                  <a:srgbClr val="FFFFFF"/>
                </a:solidFill>
                <a:latin typeface="+mj-lt"/>
                <a:ea typeface="+mj-ea"/>
                <a:cs typeface="+mj-cs"/>
              </a:rPr>
              <a:t> met de </a:t>
            </a:r>
            <a:r>
              <a:rPr lang="en-US" sz="6600" kern="1200" dirty="0" err="1">
                <a:solidFill>
                  <a:srgbClr val="FFFFFF"/>
                </a:solidFill>
                <a:latin typeface="+mj-lt"/>
                <a:ea typeface="+mj-ea"/>
                <a:cs typeface="+mj-cs"/>
              </a:rPr>
              <a:t>nieren</a:t>
            </a:r>
            <a:r>
              <a:rPr lang="en-US" sz="6600" kern="1200" dirty="0">
                <a:solidFill>
                  <a:srgbClr val="FFFFFF"/>
                </a:solidFill>
                <a:latin typeface="+mj-lt"/>
                <a:ea typeface="+mj-ea"/>
                <a:cs typeface="+mj-cs"/>
              </a:rPr>
              <a:t>?</a:t>
            </a:r>
          </a:p>
        </p:txBody>
      </p:sp>
      <p:sp>
        <p:nvSpPr>
          <p:cNvPr id="10" name="Rectangle 9">
            <a:extLst>
              <a:ext uri="{FF2B5EF4-FFF2-40B4-BE49-F238E27FC236}">
                <a16:creationId xmlns:a16="http://schemas.microsoft.com/office/drawing/2014/main" id="{DAE8F46F-D590-45CD-AF41-A04DC11D1B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4517136"/>
            <a:ext cx="2112264" cy="1892808"/>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Rectangle 11">
            <a:extLst>
              <a:ext uri="{FF2B5EF4-FFF2-40B4-BE49-F238E27FC236}">
                <a16:creationId xmlns:a16="http://schemas.microsoft.com/office/drawing/2014/main" id="{FBE9F90C-C163-435B-9A68-D15C92D1CF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33989" y="4521269"/>
            <a:ext cx="6720830" cy="1877811"/>
          </a:xfrm>
          <a:prstGeom prst="rect">
            <a:avLst/>
          </a:prstGeom>
          <a:solidFill>
            <a:srgbClr val="7F7F7F">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 name="Rectangle 13">
            <a:extLst>
              <a:ext uri="{FF2B5EF4-FFF2-40B4-BE49-F238E27FC236}">
                <a16:creationId xmlns:a16="http://schemas.microsoft.com/office/drawing/2014/main" id="{1A882A9F-F4E9-4E23-8F0B-20B5DF42EA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19345" y="4521270"/>
            <a:ext cx="2115455" cy="1890204"/>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24558500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DA1A2E9-63FE-408D-A803-8E306ECAB4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058" y="450221"/>
            <a:ext cx="4255617" cy="4270142"/>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el 1">
            <a:extLst>
              <a:ext uri="{FF2B5EF4-FFF2-40B4-BE49-F238E27FC236}">
                <a16:creationId xmlns:a16="http://schemas.microsoft.com/office/drawing/2014/main" id="{3128E5AA-EB21-4DE0-9087-FB1861C48689}"/>
              </a:ext>
            </a:extLst>
          </p:cNvPr>
          <p:cNvSpPr>
            <a:spLocks noGrp="1"/>
          </p:cNvSpPr>
          <p:nvPr>
            <p:ph type="title"/>
          </p:nvPr>
        </p:nvSpPr>
        <p:spPr>
          <a:xfrm>
            <a:off x="1004936" y="846460"/>
            <a:ext cx="3213980" cy="3439821"/>
          </a:xfrm>
        </p:spPr>
        <p:txBody>
          <a:bodyPr vert="horz" lIns="91440" tIns="45720" rIns="91440" bIns="45720" rtlCol="0" anchor="ctr">
            <a:normAutofit/>
          </a:bodyPr>
          <a:lstStyle/>
          <a:p>
            <a:r>
              <a:rPr lang="en-US" sz="5200" kern="1200">
                <a:solidFill>
                  <a:srgbClr val="FFFFFF"/>
                </a:solidFill>
                <a:latin typeface="+mj-lt"/>
                <a:ea typeface="+mj-ea"/>
                <a:cs typeface="+mj-cs"/>
              </a:rPr>
              <a:t>Waar liggen de nieren?</a:t>
            </a:r>
          </a:p>
        </p:txBody>
      </p:sp>
      <p:sp>
        <p:nvSpPr>
          <p:cNvPr id="12" name="Rectangle 11">
            <a:extLst>
              <a:ext uri="{FF2B5EF4-FFF2-40B4-BE49-F238E27FC236}">
                <a16:creationId xmlns:a16="http://schemas.microsoft.com/office/drawing/2014/main" id="{FBE9F90C-C163-435B-9A68-D15C92D1CF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199" y="4873284"/>
            <a:ext cx="7766579" cy="1525797"/>
          </a:xfrm>
          <a:prstGeom prst="rect">
            <a:avLst/>
          </a:prstGeom>
          <a:solidFill>
            <a:srgbClr val="7F7F7F">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5" name="Afbeelding 4">
            <a:extLst>
              <a:ext uri="{FF2B5EF4-FFF2-40B4-BE49-F238E27FC236}">
                <a16:creationId xmlns:a16="http://schemas.microsoft.com/office/drawing/2014/main" id="{39871FDB-8CD5-4EF7-BD8D-8500B501FFE6}"/>
              </a:ext>
            </a:extLst>
          </p:cNvPr>
          <p:cNvPicPr/>
          <p:nvPr/>
        </p:nvPicPr>
        <p:blipFill rotWithShape="1">
          <a:blip r:embed="rId2">
            <a:extLst>
              <a:ext uri="{28A0092B-C50C-407E-A947-70E740481C1C}">
                <a14:useLocalDpi xmlns:a14="http://schemas.microsoft.com/office/drawing/2010/main" val="0"/>
              </a:ext>
            </a:extLst>
          </a:blip>
          <a:srcRect t="490" b="5198"/>
          <a:stretch/>
        </p:blipFill>
        <p:spPr>
          <a:xfrm>
            <a:off x="4882896" y="448055"/>
            <a:ext cx="3340882" cy="4272306"/>
          </a:xfrm>
          <a:prstGeom prst="rect">
            <a:avLst/>
          </a:prstGeom>
        </p:spPr>
      </p:pic>
      <p:pic>
        <p:nvPicPr>
          <p:cNvPr id="4" name="Tijdelijke aanduiding voor inhoud 3">
            <a:extLst>
              <a:ext uri="{FF2B5EF4-FFF2-40B4-BE49-F238E27FC236}">
                <a16:creationId xmlns:a16="http://schemas.microsoft.com/office/drawing/2014/main" id="{A3EB6273-3BE5-4F59-9824-51EB86B1E813}"/>
              </a:ext>
            </a:extLst>
          </p:cNvPr>
          <p:cNvPicPr>
            <a:picLocks noGrp="1"/>
          </p:cNvPicPr>
          <p:nvPr>
            <p:ph idx="1"/>
          </p:nvPr>
        </p:nvPicPr>
        <p:blipFill rotWithShape="1">
          <a:blip r:embed="rId3">
            <a:extLst>
              <a:ext uri="{28A0092B-C50C-407E-A947-70E740481C1C}">
                <a14:useLocalDpi xmlns:a14="http://schemas.microsoft.com/office/drawing/2010/main" val="0"/>
              </a:ext>
            </a:extLst>
          </a:blip>
          <a:srcRect l="17150" r="27016" b="1"/>
          <a:stretch/>
        </p:blipFill>
        <p:spPr>
          <a:xfrm>
            <a:off x="8385048" y="448056"/>
            <a:ext cx="3346704" cy="4270685"/>
          </a:xfrm>
          <a:prstGeom prst="rect">
            <a:avLst/>
          </a:prstGeom>
        </p:spPr>
      </p:pic>
      <p:sp>
        <p:nvSpPr>
          <p:cNvPr id="14" name="Rectangle 13">
            <a:extLst>
              <a:ext uri="{FF2B5EF4-FFF2-40B4-BE49-F238E27FC236}">
                <a16:creationId xmlns:a16="http://schemas.microsoft.com/office/drawing/2014/main" id="{C009089C-62BA-434A-A414-EA19AF16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5048" y="4873284"/>
            <a:ext cx="1591056" cy="1525797"/>
          </a:xfrm>
          <a:prstGeom prst="rect">
            <a:avLst/>
          </a:prstGeom>
          <a:solidFill>
            <a:srgbClr val="EB9105">
              <a:alpha val="95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6" name="Rectangle 15">
            <a:extLst>
              <a:ext uri="{FF2B5EF4-FFF2-40B4-BE49-F238E27FC236}">
                <a16:creationId xmlns:a16="http://schemas.microsoft.com/office/drawing/2014/main" id="{1A882A9F-F4E9-4E23-8F0B-20B5DF42EA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40138" y="4873284"/>
            <a:ext cx="1591056" cy="1525797"/>
          </a:xfrm>
          <a:prstGeom prst="rect">
            <a:avLst/>
          </a:prstGeom>
          <a:solidFill>
            <a:srgbClr val="B89257"/>
          </a:solidFill>
          <a:ln w="25400">
            <a:solidFill>
              <a:srgbClr val="B892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29528290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25FCE169-4276-4005-8C82-CCC9C80C4F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0" y="461736"/>
            <a:ext cx="6675119" cy="1866293"/>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9218" name="AutoShape 2">
            <a:extLst>
              <a:ext uri="{FF2B5EF4-FFF2-40B4-BE49-F238E27FC236}">
                <a16:creationId xmlns:a16="http://schemas.microsoft.com/office/drawing/2014/main" id="{2B8B60D2-EFE4-4F2C-9F47-8235B56EDEF0}"/>
              </a:ext>
            </a:extLst>
          </p:cNvPr>
          <p:cNvSpPr>
            <a:spLocks noGrp="1" noChangeArrowheads="1"/>
          </p:cNvSpPr>
          <p:nvPr>
            <p:ph type="title" idx="4294967295"/>
          </p:nvPr>
        </p:nvSpPr>
        <p:spPr>
          <a:xfrm>
            <a:off x="730155" y="730155"/>
            <a:ext cx="6090743" cy="1422871"/>
          </a:xfrm>
        </p:spPr>
        <p:txBody>
          <a:bodyPr vert="horz" lIns="91440" tIns="45720" rIns="91440" bIns="45720" rtlCol="0" anchor="ctr">
            <a:normAutofit/>
          </a:bodyPr>
          <a:lstStyle/>
          <a:p>
            <a:pPr>
              <a:defRPr/>
            </a:pPr>
            <a:r>
              <a:rPr lang="en-US" altLang="nl-NL" kern="1200">
                <a:solidFill>
                  <a:srgbClr val="FFFFFF"/>
                </a:solidFill>
                <a:latin typeface="+mj-lt"/>
                <a:ea typeface="+mj-ea"/>
                <a:cs typeface="+mj-cs"/>
              </a:rPr>
              <a:t>Anatomie van de nier</a:t>
            </a:r>
          </a:p>
        </p:txBody>
      </p:sp>
      <p:pic>
        <p:nvPicPr>
          <p:cNvPr id="9219" name="Tijdelijke aanduiding voor inhoud 5" descr="nier schematisch.jpg">
            <a:extLst>
              <a:ext uri="{FF2B5EF4-FFF2-40B4-BE49-F238E27FC236}">
                <a16:creationId xmlns:a16="http://schemas.microsoft.com/office/drawing/2014/main" id="{ABBFAAF9-2B1A-4DBA-AD81-7A30AF52AF25}"/>
              </a:ext>
            </a:extLst>
          </p:cNvPr>
          <p:cNvPicPr>
            <a:picLocks noGrp="1" noChangeAspect="1"/>
          </p:cNvPicPr>
          <p:nvPr>
            <p:ph sz="half" idx="4294967295"/>
          </p:nvPr>
        </p:nvPicPr>
        <p:blipFill>
          <a:blip r:embed="rId2">
            <a:extLst>
              <a:ext uri="{28A0092B-C50C-407E-A947-70E740481C1C}">
                <a14:useLocalDpi xmlns:a14="http://schemas.microsoft.com/office/drawing/2010/main" val="0"/>
              </a:ext>
            </a:extLst>
          </a:blip>
          <a:stretch>
            <a:fillRect/>
          </a:stretch>
        </p:blipFill>
        <p:spPr>
          <a:xfrm>
            <a:off x="742718" y="2480956"/>
            <a:ext cx="3844850" cy="3913334"/>
          </a:xfrm>
          <a:prstGeom prst="rect">
            <a:avLst/>
          </a:prstGeom>
        </p:spPr>
      </p:pic>
      <p:sp>
        <p:nvSpPr>
          <p:cNvPr id="75" name="Rectangle 74">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8377" y="2480956"/>
            <a:ext cx="2146028" cy="1898903"/>
          </a:xfrm>
          <a:prstGeom prst="rect">
            <a:avLst/>
          </a:prstGeom>
          <a:solidFill>
            <a:srgbClr val="F16947"/>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7" name="Rectangle 76">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8376" y="4516479"/>
            <a:ext cx="2138070" cy="1877811"/>
          </a:xfrm>
          <a:prstGeom prst="rect">
            <a:avLst/>
          </a:prstGeom>
          <a:solidFill>
            <a:srgbClr val="2E326E"/>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9" name="Rectangle 78">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11418" y="450221"/>
            <a:ext cx="4421661" cy="5948858"/>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lumMod val="85000"/>
                </a:prstClr>
              </a:solidFill>
              <a:effectLst/>
              <a:uLnTx/>
              <a:uFillTx/>
              <a:latin typeface="Calibri" panose="020F0502020204030204"/>
              <a:ea typeface="+mn-ea"/>
              <a:cs typeface="+mn-cs"/>
            </a:endParaRPr>
          </a:p>
        </p:txBody>
      </p:sp>
      <p:sp>
        <p:nvSpPr>
          <p:cNvPr id="9220" name="Tijdelijke aanduiding voor inhoud 6">
            <a:extLst>
              <a:ext uri="{FF2B5EF4-FFF2-40B4-BE49-F238E27FC236}">
                <a16:creationId xmlns:a16="http://schemas.microsoft.com/office/drawing/2014/main" id="{774D0441-20C4-49B3-9244-167880BD27A7}"/>
              </a:ext>
            </a:extLst>
          </p:cNvPr>
          <p:cNvSpPr>
            <a:spLocks noGrp="1"/>
          </p:cNvSpPr>
          <p:nvPr>
            <p:ph sz="half" idx="4294967295"/>
          </p:nvPr>
        </p:nvSpPr>
        <p:spPr>
          <a:xfrm>
            <a:off x="7761639" y="900442"/>
            <a:ext cx="3514088" cy="5048417"/>
          </a:xfrm>
        </p:spPr>
        <p:txBody>
          <a:bodyPr vert="horz" lIns="91440" tIns="45720" rIns="91440" bIns="45720" rtlCol="0" anchor="ctr">
            <a:normAutofit/>
          </a:bodyPr>
          <a:lstStyle/>
          <a:p>
            <a:r>
              <a:rPr lang="en-US" altLang="nl-NL" sz="2200"/>
              <a:t>Nierschors (Cortex)</a:t>
            </a:r>
          </a:p>
          <a:p>
            <a:pPr lvl="1"/>
            <a:r>
              <a:rPr lang="en-US" altLang="nl-NL" sz="2200"/>
              <a:t>Gespikkeld</a:t>
            </a:r>
          </a:p>
          <a:p>
            <a:pPr lvl="1"/>
            <a:r>
              <a:rPr lang="en-US" altLang="nl-NL" sz="2200"/>
              <a:t>Smalle laag</a:t>
            </a:r>
          </a:p>
          <a:p>
            <a:pPr lvl="1"/>
            <a:r>
              <a:rPr lang="en-US" altLang="nl-NL" sz="2200"/>
              <a:t>Lichaampjes van Malpighi</a:t>
            </a:r>
          </a:p>
          <a:p>
            <a:r>
              <a:rPr lang="en-US" altLang="nl-NL" sz="2200"/>
              <a:t>Niermerg (Medulla)</a:t>
            </a:r>
          </a:p>
          <a:p>
            <a:pPr lvl="1"/>
            <a:r>
              <a:rPr lang="en-US" altLang="nl-NL" sz="2200"/>
              <a:t>Streperig</a:t>
            </a:r>
          </a:p>
          <a:p>
            <a:pPr lvl="1"/>
            <a:r>
              <a:rPr lang="en-US" altLang="nl-NL" sz="2200"/>
              <a:t>Lissen van Henle</a:t>
            </a:r>
          </a:p>
          <a:p>
            <a:pPr lvl="1"/>
            <a:r>
              <a:rPr lang="en-US" altLang="nl-NL" sz="2200"/>
              <a:t>verzamelbuisjes</a:t>
            </a:r>
          </a:p>
          <a:p>
            <a:r>
              <a:rPr lang="en-US" altLang="nl-NL" sz="2200"/>
              <a:t>Nierbekken (Pelvis Renalis)</a:t>
            </a:r>
          </a:p>
          <a:p>
            <a:pPr lvl="1"/>
            <a:r>
              <a:rPr lang="en-US" altLang="nl-NL" sz="2200"/>
              <a:t>Opvangen van het ultrafiltraat</a:t>
            </a:r>
          </a:p>
        </p:txBody>
      </p:sp>
    </p:spTree>
    <p:extLst>
      <p:ext uri="{BB962C8B-B14F-4D97-AF65-F5344CB8AC3E}">
        <p14:creationId xmlns:p14="http://schemas.microsoft.com/office/powerpoint/2010/main" val="24965483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9219"/>
                                        </p:tgtEl>
                                        <p:attrNameLst>
                                          <p:attrName>style.visibility</p:attrName>
                                        </p:attrNameLst>
                                      </p:cBhvr>
                                      <p:to>
                                        <p:strVal val="visible"/>
                                      </p:to>
                                    </p:set>
                                    <p:animEffect transition="in" filter="fade">
                                      <p:cBhvr>
                                        <p:cTn id="7" dur="1000"/>
                                        <p:tgtEl>
                                          <p:spTgt spid="9219"/>
                                        </p:tgtEl>
                                      </p:cBhvr>
                                    </p:animEffect>
                                    <p:anim calcmode="lin" valueType="num">
                                      <p:cBhvr>
                                        <p:cTn id="8" dur="1000" fill="hold"/>
                                        <p:tgtEl>
                                          <p:spTgt spid="9219"/>
                                        </p:tgtEl>
                                        <p:attrNameLst>
                                          <p:attrName>ppt_x</p:attrName>
                                        </p:attrNameLst>
                                      </p:cBhvr>
                                      <p:tavLst>
                                        <p:tav tm="0">
                                          <p:val>
                                            <p:strVal val="#ppt_x"/>
                                          </p:val>
                                        </p:tav>
                                        <p:tav tm="100000">
                                          <p:val>
                                            <p:strVal val="#ppt_x"/>
                                          </p:val>
                                        </p:tav>
                                      </p:tavLst>
                                    </p:anim>
                                    <p:anim calcmode="lin" valueType="num">
                                      <p:cBhvr>
                                        <p:cTn id="9" dur="1000" fill="hold"/>
                                        <p:tgtEl>
                                          <p:spTgt spid="9219"/>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220">
                                            <p:txEl>
                                              <p:pRg st="0" end="0"/>
                                            </p:txEl>
                                          </p:spTgt>
                                        </p:tgtEl>
                                        <p:attrNameLst>
                                          <p:attrName>style.visibility</p:attrName>
                                        </p:attrNameLst>
                                      </p:cBhvr>
                                      <p:to>
                                        <p:strVal val="visible"/>
                                      </p:to>
                                    </p:set>
                                    <p:animEffect transition="in" filter="fade">
                                      <p:cBhvr>
                                        <p:cTn id="14" dur="1000"/>
                                        <p:tgtEl>
                                          <p:spTgt spid="9220">
                                            <p:txEl>
                                              <p:pRg st="0" end="0"/>
                                            </p:txEl>
                                          </p:spTgt>
                                        </p:tgtEl>
                                      </p:cBhvr>
                                    </p:animEffect>
                                    <p:anim calcmode="lin" valueType="num">
                                      <p:cBhvr>
                                        <p:cTn id="15" dur="1000" fill="hold"/>
                                        <p:tgtEl>
                                          <p:spTgt spid="9220">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9220">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9220">
                                            <p:txEl>
                                              <p:pRg st="1" end="1"/>
                                            </p:txEl>
                                          </p:spTgt>
                                        </p:tgtEl>
                                        <p:attrNameLst>
                                          <p:attrName>style.visibility</p:attrName>
                                        </p:attrNameLst>
                                      </p:cBhvr>
                                      <p:to>
                                        <p:strVal val="visible"/>
                                      </p:to>
                                    </p:set>
                                    <p:animEffect transition="in" filter="fade">
                                      <p:cBhvr>
                                        <p:cTn id="19" dur="1000"/>
                                        <p:tgtEl>
                                          <p:spTgt spid="9220">
                                            <p:txEl>
                                              <p:pRg st="1" end="1"/>
                                            </p:txEl>
                                          </p:spTgt>
                                        </p:tgtEl>
                                      </p:cBhvr>
                                    </p:animEffect>
                                    <p:anim calcmode="lin" valueType="num">
                                      <p:cBhvr>
                                        <p:cTn id="20" dur="1000" fill="hold"/>
                                        <p:tgtEl>
                                          <p:spTgt spid="9220">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9220">
                                            <p:txEl>
                                              <p:pRg st="1" end="1"/>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9220">
                                            <p:txEl>
                                              <p:pRg st="2" end="2"/>
                                            </p:txEl>
                                          </p:spTgt>
                                        </p:tgtEl>
                                        <p:attrNameLst>
                                          <p:attrName>style.visibility</p:attrName>
                                        </p:attrNameLst>
                                      </p:cBhvr>
                                      <p:to>
                                        <p:strVal val="visible"/>
                                      </p:to>
                                    </p:set>
                                    <p:animEffect transition="in" filter="fade">
                                      <p:cBhvr>
                                        <p:cTn id="24" dur="1000"/>
                                        <p:tgtEl>
                                          <p:spTgt spid="9220">
                                            <p:txEl>
                                              <p:pRg st="2" end="2"/>
                                            </p:txEl>
                                          </p:spTgt>
                                        </p:tgtEl>
                                      </p:cBhvr>
                                    </p:animEffect>
                                    <p:anim calcmode="lin" valueType="num">
                                      <p:cBhvr>
                                        <p:cTn id="25" dur="1000" fill="hold"/>
                                        <p:tgtEl>
                                          <p:spTgt spid="9220">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9220">
                                            <p:txEl>
                                              <p:pRg st="2" end="2"/>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9220">
                                            <p:txEl>
                                              <p:pRg st="3" end="3"/>
                                            </p:txEl>
                                          </p:spTgt>
                                        </p:tgtEl>
                                        <p:attrNameLst>
                                          <p:attrName>style.visibility</p:attrName>
                                        </p:attrNameLst>
                                      </p:cBhvr>
                                      <p:to>
                                        <p:strVal val="visible"/>
                                      </p:to>
                                    </p:set>
                                    <p:animEffect transition="in" filter="fade">
                                      <p:cBhvr>
                                        <p:cTn id="29" dur="1000"/>
                                        <p:tgtEl>
                                          <p:spTgt spid="9220">
                                            <p:txEl>
                                              <p:pRg st="3" end="3"/>
                                            </p:txEl>
                                          </p:spTgt>
                                        </p:tgtEl>
                                      </p:cBhvr>
                                    </p:animEffect>
                                    <p:anim calcmode="lin" valueType="num">
                                      <p:cBhvr>
                                        <p:cTn id="30" dur="1000" fill="hold"/>
                                        <p:tgtEl>
                                          <p:spTgt spid="9220">
                                            <p:txEl>
                                              <p:pRg st="3" end="3"/>
                                            </p:txEl>
                                          </p:spTgt>
                                        </p:tgtEl>
                                        <p:attrNameLst>
                                          <p:attrName>ppt_x</p:attrName>
                                        </p:attrNameLst>
                                      </p:cBhvr>
                                      <p:tavLst>
                                        <p:tav tm="0">
                                          <p:val>
                                            <p:strVal val="#ppt_x"/>
                                          </p:val>
                                        </p:tav>
                                        <p:tav tm="100000">
                                          <p:val>
                                            <p:strVal val="#ppt_x"/>
                                          </p:val>
                                        </p:tav>
                                      </p:tavLst>
                                    </p:anim>
                                    <p:anim calcmode="lin" valueType="num">
                                      <p:cBhvr>
                                        <p:cTn id="31" dur="1000" fill="hold"/>
                                        <p:tgtEl>
                                          <p:spTgt spid="9220">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9220">
                                            <p:txEl>
                                              <p:pRg st="4" end="4"/>
                                            </p:txEl>
                                          </p:spTgt>
                                        </p:tgtEl>
                                        <p:attrNameLst>
                                          <p:attrName>style.visibility</p:attrName>
                                        </p:attrNameLst>
                                      </p:cBhvr>
                                      <p:to>
                                        <p:strVal val="visible"/>
                                      </p:to>
                                    </p:set>
                                    <p:animEffect transition="in" filter="fade">
                                      <p:cBhvr>
                                        <p:cTn id="36" dur="1000"/>
                                        <p:tgtEl>
                                          <p:spTgt spid="9220">
                                            <p:txEl>
                                              <p:pRg st="4" end="4"/>
                                            </p:txEl>
                                          </p:spTgt>
                                        </p:tgtEl>
                                      </p:cBhvr>
                                    </p:animEffect>
                                    <p:anim calcmode="lin" valueType="num">
                                      <p:cBhvr>
                                        <p:cTn id="37" dur="1000" fill="hold"/>
                                        <p:tgtEl>
                                          <p:spTgt spid="9220">
                                            <p:txEl>
                                              <p:pRg st="4" end="4"/>
                                            </p:txEl>
                                          </p:spTgt>
                                        </p:tgtEl>
                                        <p:attrNameLst>
                                          <p:attrName>ppt_x</p:attrName>
                                        </p:attrNameLst>
                                      </p:cBhvr>
                                      <p:tavLst>
                                        <p:tav tm="0">
                                          <p:val>
                                            <p:strVal val="#ppt_x"/>
                                          </p:val>
                                        </p:tav>
                                        <p:tav tm="100000">
                                          <p:val>
                                            <p:strVal val="#ppt_x"/>
                                          </p:val>
                                        </p:tav>
                                      </p:tavLst>
                                    </p:anim>
                                    <p:anim calcmode="lin" valueType="num">
                                      <p:cBhvr>
                                        <p:cTn id="38" dur="1000" fill="hold"/>
                                        <p:tgtEl>
                                          <p:spTgt spid="9220">
                                            <p:txEl>
                                              <p:pRg st="4" end="4"/>
                                            </p:txEl>
                                          </p:spTgt>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9220">
                                            <p:txEl>
                                              <p:pRg st="5" end="5"/>
                                            </p:txEl>
                                          </p:spTgt>
                                        </p:tgtEl>
                                        <p:attrNameLst>
                                          <p:attrName>style.visibility</p:attrName>
                                        </p:attrNameLst>
                                      </p:cBhvr>
                                      <p:to>
                                        <p:strVal val="visible"/>
                                      </p:to>
                                    </p:set>
                                    <p:animEffect transition="in" filter="fade">
                                      <p:cBhvr>
                                        <p:cTn id="41" dur="1000"/>
                                        <p:tgtEl>
                                          <p:spTgt spid="9220">
                                            <p:txEl>
                                              <p:pRg st="5" end="5"/>
                                            </p:txEl>
                                          </p:spTgt>
                                        </p:tgtEl>
                                      </p:cBhvr>
                                    </p:animEffect>
                                    <p:anim calcmode="lin" valueType="num">
                                      <p:cBhvr>
                                        <p:cTn id="42" dur="1000" fill="hold"/>
                                        <p:tgtEl>
                                          <p:spTgt spid="9220">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9220">
                                            <p:txEl>
                                              <p:pRg st="5" end="5"/>
                                            </p:txEl>
                                          </p:spTgt>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9220">
                                            <p:txEl>
                                              <p:pRg st="6" end="6"/>
                                            </p:txEl>
                                          </p:spTgt>
                                        </p:tgtEl>
                                        <p:attrNameLst>
                                          <p:attrName>style.visibility</p:attrName>
                                        </p:attrNameLst>
                                      </p:cBhvr>
                                      <p:to>
                                        <p:strVal val="visible"/>
                                      </p:to>
                                    </p:set>
                                    <p:animEffect transition="in" filter="fade">
                                      <p:cBhvr>
                                        <p:cTn id="46" dur="1000"/>
                                        <p:tgtEl>
                                          <p:spTgt spid="9220">
                                            <p:txEl>
                                              <p:pRg st="6" end="6"/>
                                            </p:txEl>
                                          </p:spTgt>
                                        </p:tgtEl>
                                      </p:cBhvr>
                                    </p:animEffect>
                                    <p:anim calcmode="lin" valueType="num">
                                      <p:cBhvr>
                                        <p:cTn id="47" dur="1000" fill="hold"/>
                                        <p:tgtEl>
                                          <p:spTgt spid="9220">
                                            <p:txEl>
                                              <p:pRg st="6" end="6"/>
                                            </p:txEl>
                                          </p:spTgt>
                                        </p:tgtEl>
                                        <p:attrNameLst>
                                          <p:attrName>ppt_x</p:attrName>
                                        </p:attrNameLst>
                                      </p:cBhvr>
                                      <p:tavLst>
                                        <p:tav tm="0">
                                          <p:val>
                                            <p:strVal val="#ppt_x"/>
                                          </p:val>
                                        </p:tav>
                                        <p:tav tm="100000">
                                          <p:val>
                                            <p:strVal val="#ppt_x"/>
                                          </p:val>
                                        </p:tav>
                                      </p:tavLst>
                                    </p:anim>
                                    <p:anim calcmode="lin" valueType="num">
                                      <p:cBhvr>
                                        <p:cTn id="48" dur="1000" fill="hold"/>
                                        <p:tgtEl>
                                          <p:spTgt spid="9220">
                                            <p:txEl>
                                              <p:pRg st="6" end="6"/>
                                            </p:txEl>
                                          </p:spTgt>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9220">
                                            <p:txEl>
                                              <p:pRg st="7" end="7"/>
                                            </p:txEl>
                                          </p:spTgt>
                                        </p:tgtEl>
                                        <p:attrNameLst>
                                          <p:attrName>style.visibility</p:attrName>
                                        </p:attrNameLst>
                                      </p:cBhvr>
                                      <p:to>
                                        <p:strVal val="visible"/>
                                      </p:to>
                                    </p:set>
                                    <p:animEffect transition="in" filter="fade">
                                      <p:cBhvr>
                                        <p:cTn id="51" dur="1000"/>
                                        <p:tgtEl>
                                          <p:spTgt spid="9220">
                                            <p:txEl>
                                              <p:pRg st="7" end="7"/>
                                            </p:txEl>
                                          </p:spTgt>
                                        </p:tgtEl>
                                      </p:cBhvr>
                                    </p:animEffect>
                                    <p:anim calcmode="lin" valueType="num">
                                      <p:cBhvr>
                                        <p:cTn id="52" dur="1000" fill="hold"/>
                                        <p:tgtEl>
                                          <p:spTgt spid="9220">
                                            <p:txEl>
                                              <p:pRg st="7" end="7"/>
                                            </p:txEl>
                                          </p:spTgt>
                                        </p:tgtEl>
                                        <p:attrNameLst>
                                          <p:attrName>ppt_x</p:attrName>
                                        </p:attrNameLst>
                                      </p:cBhvr>
                                      <p:tavLst>
                                        <p:tav tm="0">
                                          <p:val>
                                            <p:strVal val="#ppt_x"/>
                                          </p:val>
                                        </p:tav>
                                        <p:tav tm="100000">
                                          <p:val>
                                            <p:strVal val="#ppt_x"/>
                                          </p:val>
                                        </p:tav>
                                      </p:tavLst>
                                    </p:anim>
                                    <p:anim calcmode="lin" valueType="num">
                                      <p:cBhvr>
                                        <p:cTn id="53" dur="1000" fill="hold"/>
                                        <p:tgtEl>
                                          <p:spTgt spid="9220">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4" fill="hold" nodeType="clickPar">
                      <p:stCondLst>
                        <p:cond delay="indefinite"/>
                      </p:stCondLst>
                      <p:childTnLst>
                        <p:par>
                          <p:cTn id="55" fill="hold" nodeType="withGroup">
                            <p:stCondLst>
                              <p:cond delay="0"/>
                            </p:stCondLst>
                            <p:childTnLst>
                              <p:par>
                                <p:cTn id="56" presetID="42" presetClass="entr" presetSubtype="0" fill="hold" grpId="0" nodeType="clickEffect">
                                  <p:stCondLst>
                                    <p:cond delay="0"/>
                                  </p:stCondLst>
                                  <p:childTnLst>
                                    <p:set>
                                      <p:cBhvr>
                                        <p:cTn id="57" dur="1" fill="hold">
                                          <p:stCondLst>
                                            <p:cond delay="0"/>
                                          </p:stCondLst>
                                        </p:cTn>
                                        <p:tgtEl>
                                          <p:spTgt spid="9220">
                                            <p:txEl>
                                              <p:pRg st="8" end="8"/>
                                            </p:txEl>
                                          </p:spTgt>
                                        </p:tgtEl>
                                        <p:attrNameLst>
                                          <p:attrName>style.visibility</p:attrName>
                                        </p:attrNameLst>
                                      </p:cBhvr>
                                      <p:to>
                                        <p:strVal val="visible"/>
                                      </p:to>
                                    </p:set>
                                    <p:animEffect transition="in" filter="fade">
                                      <p:cBhvr>
                                        <p:cTn id="58" dur="1000"/>
                                        <p:tgtEl>
                                          <p:spTgt spid="9220">
                                            <p:txEl>
                                              <p:pRg st="8" end="8"/>
                                            </p:txEl>
                                          </p:spTgt>
                                        </p:tgtEl>
                                      </p:cBhvr>
                                    </p:animEffect>
                                    <p:anim calcmode="lin" valueType="num">
                                      <p:cBhvr>
                                        <p:cTn id="59" dur="1000" fill="hold"/>
                                        <p:tgtEl>
                                          <p:spTgt spid="9220">
                                            <p:txEl>
                                              <p:pRg st="8" end="8"/>
                                            </p:txEl>
                                          </p:spTgt>
                                        </p:tgtEl>
                                        <p:attrNameLst>
                                          <p:attrName>ppt_x</p:attrName>
                                        </p:attrNameLst>
                                      </p:cBhvr>
                                      <p:tavLst>
                                        <p:tav tm="0">
                                          <p:val>
                                            <p:strVal val="#ppt_x"/>
                                          </p:val>
                                        </p:tav>
                                        <p:tav tm="100000">
                                          <p:val>
                                            <p:strVal val="#ppt_x"/>
                                          </p:val>
                                        </p:tav>
                                      </p:tavLst>
                                    </p:anim>
                                    <p:anim calcmode="lin" valueType="num">
                                      <p:cBhvr>
                                        <p:cTn id="60" dur="1000" fill="hold"/>
                                        <p:tgtEl>
                                          <p:spTgt spid="9220">
                                            <p:txEl>
                                              <p:pRg st="8" end="8"/>
                                            </p:txEl>
                                          </p:spTgt>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9220">
                                            <p:txEl>
                                              <p:pRg st="9" end="9"/>
                                            </p:txEl>
                                          </p:spTgt>
                                        </p:tgtEl>
                                        <p:attrNameLst>
                                          <p:attrName>style.visibility</p:attrName>
                                        </p:attrNameLst>
                                      </p:cBhvr>
                                      <p:to>
                                        <p:strVal val="visible"/>
                                      </p:to>
                                    </p:set>
                                    <p:animEffect transition="in" filter="fade">
                                      <p:cBhvr>
                                        <p:cTn id="63" dur="1000"/>
                                        <p:tgtEl>
                                          <p:spTgt spid="9220">
                                            <p:txEl>
                                              <p:pRg st="9" end="9"/>
                                            </p:txEl>
                                          </p:spTgt>
                                        </p:tgtEl>
                                      </p:cBhvr>
                                    </p:animEffect>
                                    <p:anim calcmode="lin" valueType="num">
                                      <p:cBhvr>
                                        <p:cTn id="64" dur="1000" fill="hold"/>
                                        <p:tgtEl>
                                          <p:spTgt spid="9220">
                                            <p:txEl>
                                              <p:pRg st="9" end="9"/>
                                            </p:txEl>
                                          </p:spTgt>
                                        </p:tgtEl>
                                        <p:attrNameLst>
                                          <p:attrName>ppt_x</p:attrName>
                                        </p:attrNameLst>
                                      </p:cBhvr>
                                      <p:tavLst>
                                        <p:tav tm="0">
                                          <p:val>
                                            <p:strVal val="#ppt_x"/>
                                          </p:val>
                                        </p:tav>
                                        <p:tav tm="100000">
                                          <p:val>
                                            <p:strVal val="#ppt_x"/>
                                          </p:val>
                                        </p:tav>
                                      </p:tavLst>
                                    </p:anim>
                                    <p:anim calcmode="lin" valueType="num">
                                      <p:cBhvr>
                                        <p:cTn id="65" dur="1000" fill="hold"/>
                                        <p:tgtEl>
                                          <p:spTgt spid="9220">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build="p"/>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136" name="Rectangle 135">
            <a:extLst>
              <a:ext uri="{FF2B5EF4-FFF2-40B4-BE49-F238E27FC236}">
                <a16:creationId xmlns:a16="http://schemas.microsoft.com/office/drawing/2014/main" id="{25FCE169-4276-4005-8C82-CCC9C80C4F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0" y="461736"/>
            <a:ext cx="6675119" cy="1866293"/>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0242" name="AutoShape 2">
            <a:extLst>
              <a:ext uri="{FF2B5EF4-FFF2-40B4-BE49-F238E27FC236}">
                <a16:creationId xmlns:a16="http://schemas.microsoft.com/office/drawing/2014/main" id="{4FD1FF08-0AA2-4CCF-ADCB-438F9E8AE701}"/>
              </a:ext>
            </a:extLst>
          </p:cNvPr>
          <p:cNvSpPr>
            <a:spLocks noGrp="1" noChangeArrowheads="1"/>
          </p:cNvSpPr>
          <p:nvPr>
            <p:ph type="title" idx="4294967295"/>
          </p:nvPr>
        </p:nvSpPr>
        <p:spPr>
          <a:xfrm>
            <a:off x="730155" y="730155"/>
            <a:ext cx="6090743" cy="1422871"/>
          </a:xfrm>
        </p:spPr>
        <p:txBody>
          <a:bodyPr vert="horz" lIns="91440" tIns="45720" rIns="91440" bIns="45720" rtlCol="0" anchor="ctr">
            <a:normAutofit/>
          </a:bodyPr>
          <a:lstStyle/>
          <a:p>
            <a:pPr>
              <a:defRPr/>
            </a:pPr>
            <a:r>
              <a:rPr lang="en-US" altLang="nl-NL" kern="1200">
                <a:solidFill>
                  <a:srgbClr val="FFFFFF"/>
                </a:solidFill>
                <a:latin typeface="+mj-lt"/>
                <a:ea typeface="+mj-ea"/>
                <a:cs typeface="+mj-cs"/>
              </a:rPr>
              <a:t>Nier</a:t>
            </a:r>
          </a:p>
        </p:txBody>
      </p:sp>
      <p:pic>
        <p:nvPicPr>
          <p:cNvPr id="3" name="Graphic 2" descr="Nieren">
            <a:extLst>
              <a:ext uri="{FF2B5EF4-FFF2-40B4-BE49-F238E27FC236}">
                <a16:creationId xmlns:a16="http://schemas.microsoft.com/office/drawing/2014/main" id="{4DDB9A05-1E90-482B-8C86-A80C9C1332B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08476" y="2480956"/>
            <a:ext cx="3913334" cy="3913334"/>
          </a:xfrm>
          <a:prstGeom prst="rect">
            <a:avLst/>
          </a:prstGeom>
        </p:spPr>
      </p:pic>
      <p:sp>
        <p:nvSpPr>
          <p:cNvPr id="138" name="Rectangle 137">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8377" y="2480956"/>
            <a:ext cx="2146028" cy="1898903"/>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0" name="Rectangle 139">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8376" y="4516479"/>
            <a:ext cx="2138070" cy="1877811"/>
          </a:xfrm>
          <a:prstGeom prst="rect">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2" name="Rectangle 141">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11418" y="450221"/>
            <a:ext cx="4421661" cy="5948858"/>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lumMod val="85000"/>
                </a:prstClr>
              </a:solidFill>
              <a:effectLst/>
              <a:uLnTx/>
              <a:uFillTx/>
              <a:latin typeface="Calibri" panose="020F0502020204030204"/>
              <a:ea typeface="+mn-ea"/>
              <a:cs typeface="+mn-cs"/>
            </a:endParaRPr>
          </a:p>
        </p:txBody>
      </p:sp>
      <p:sp>
        <p:nvSpPr>
          <p:cNvPr id="10243" name="Rectangle 3">
            <a:extLst>
              <a:ext uri="{FF2B5EF4-FFF2-40B4-BE49-F238E27FC236}">
                <a16:creationId xmlns:a16="http://schemas.microsoft.com/office/drawing/2014/main" id="{F690F87A-82DB-4AEA-89E5-C8E85838DB6D}"/>
              </a:ext>
            </a:extLst>
          </p:cNvPr>
          <p:cNvSpPr>
            <a:spLocks noGrp="1" noChangeArrowheads="1"/>
          </p:cNvSpPr>
          <p:nvPr>
            <p:ph type="body" idx="4294967295"/>
          </p:nvPr>
        </p:nvSpPr>
        <p:spPr>
          <a:xfrm>
            <a:off x="7761639" y="900442"/>
            <a:ext cx="3514088" cy="5048417"/>
          </a:xfrm>
        </p:spPr>
        <p:txBody>
          <a:bodyPr vert="horz" lIns="91440" tIns="45720" rIns="91440" bIns="45720" rtlCol="0" anchor="ctr">
            <a:normAutofit/>
          </a:bodyPr>
          <a:lstStyle/>
          <a:p>
            <a:r>
              <a:rPr lang="en-US" altLang="nl-NL" sz="2400"/>
              <a:t>Boonvormig</a:t>
            </a:r>
          </a:p>
          <a:p>
            <a:r>
              <a:rPr lang="en-US" altLang="nl-NL" sz="2400"/>
              <a:t>150 gram zwaar</a:t>
            </a:r>
          </a:p>
          <a:p>
            <a:r>
              <a:rPr lang="en-US" altLang="nl-NL" sz="2400"/>
              <a:t>12cm lang,7 cm breed en 3 cm dik</a:t>
            </a:r>
          </a:p>
          <a:p>
            <a:r>
              <a:rPr lang="en-US" altLang="nl-NL" sz="2400"/>
              <a:t>Links en rechts van wervelkolom</a:t>
            </a:r>
          </a:p>
          <a:p>
            <a:r>
              <a:rPr lang="en-US" altLang="nl-NL" sz="2400"/>
              <a:t>Rechternier ligt iets lager</a:t>
            </a:r>
          </a:p>
          <a:p>
            <a:r>
              <a:rPr lang="en-US" altLang="nl-NL" sz="2400"/>
              <a:t>Ligging in steunvet</a:t>
            </a:r>
          </a:p>
        </p:txBody>
      </p:sp>
    </p:spTree>
    <p:extLst>
      <p:ext uri="{BB962C8B-B14F-4D97-AF65-F5344CB8AC3E}">
        <p14:creationId xmlns:p14="http://schemas.microsoft.com/office/powerpoint/2010/main" val="19558183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Effect transition="in" filter="fade">
                                      <p:cBhvr>
                                        <p:cTn id="7" dur="1000"/>
                                        <p:tgtEl>
                                          <p:spTgt spid="10243">
                                            <p:txEl>
                                              <p:pRg st="0" end="0"/>
                                            </p:txEl>
                                          </p:spTgt>
                                        </p:tgtEl>
                                      </p:cBhvr>
                                    </p:animEffect>
                                    <p:anim calcmode="lin" valueType="num">
                                      <p:cBhvr>
                                        <p:cTn id="8" dur="1000" fill="hold"/>
                                        <p:tgtEl>
                                          <p:spTgt spid="1024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24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243">
                                            <p:txEl>
                                              <p:pRg st="1" end="1"/>
                                            </p:txEl>
                                          </p:spTgt>
                                        </p:tgtEl>
                                        <p:attrNameLst>
                                          <p:attrName>style.visibility</p:attrName>
                                        </p:attrNameLst>
                                      </p:cBhvr>
                                      <p:to>
                                        <p:strVal val="visible"/>
                                      </p:to>
                                    </p:set>
                                    <p:animEffect transition="in" filter="fade">
                                      <p:cBhvr>
                                        <p:cTn id="14" dur="1000"/>
                                        <p:tgtEl>
                                          <p:spTgt spid="10243">
                                            <p:txEl>
                                              <p:pRg st="1" end="1"/>
                                            </p:txEl>
                                          </p:spTgt>
                                        </p:tgtEl>
                                      </p:cBhvr>
                                    </p:animEffect>
                                    <p:anim calcmode="lin" valueType="num">
                                      <p:cBhvr>
                                        <p:cTn id="15" dur="1000" fill="hold"/>
                                        <p:tgtEl>
                                          <p:spTgt spid="1024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024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243">
                                            <p:txEl>
                                              <p:pRg st="2" end="2"/>
                                            </p:txEl>
                                          </p:spTgt>
                                        </p:tgtEl>
                                        <p:attrNameLst>
                                          <p:attrName>style.visibility</p:attrName>
                                        </p:attrNameLst>
                                      </p:cBhvr>
                                      <p:to>
                                        <p:strVal val="visible"/>
                                      </p:to>
                                    </p:set>
                                    <p:animEffect transition="in" filter="fade">
                                      <p:cBhvr>
                                        <p:cTn id="21" dur="1000"/>
                                        <p:tgtEl>
                                          <p:spTgt spid="10243">
                                            <p:txEl>
                                              <p:pRg st="2" end="2"/>
                                            </p:txEl>
                                          </p:spTgt>
                                        </p:tgtEl>
                                      </p:cBhvr>
                                    </p:animEffect>
                                    <p:anim calcmode="lin" valueType="num">
                                      <p:cBhvr>
                                        <p:cTn id="22" dur="1000" fill="hold"/>
                                        <p:tgtEl>
                                          <p:spTgt spid="1024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024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0243">
                                            <p:txEl>
                                              <p:pRg st="3" end="3"/>
                                            </p:txEl>
                                          </p:spTgt>
                                        </p:tgtEl>
                                        <p:attrNameLst>
                                          <p:attrName>style.visibility</p:attrName>
                                        </p:attrNameLst>
                                      </p:cBhvr>
                                      <p:to>
                                        <p:strVal val="visible"/>
                                      </p:to>
                                    </p:set>
                                    <p:animEffect transition="in" filter="fade">
                                      <p:cBhvr>
                                        <p:cTn id="28" dur="1000"/>
                                        <p:tgtEl>
                                          <p:spTgt spid="10243">
                                            <p:txEl>
                                              <p:pRg st="3" end="3"/>
                                            </p:txEl>
                                          </p:spTgt>
                                        </p:tgtEl>
                                      </p:cBhvr>
                                    </p:animEffect>
                                    <p:anim calcmode="lin" valueType="num">
                                      <p:cBhvr>
                                        <p:cTn id="29" dur="1000" fill="hold"/>
                                        <p:tgtEl>
                                          <p:spTgt spid="1024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024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0243">
                                            <p:txEl>
                                              <p:pRg st="4" end="4"/>
                                            </p:txEl>
                                          </p:spTgt>
                                        </p:tgtEl>
                                        <p:attrNameLst>
                                          <p:attrName>style.visibility</p:attrName>
                                        </p:attrNameLst>
                                      </p:cBhvr>
                                      <p:to>
                                        <p:strVal val="visible"/>
                                      </p:to>
                                    </p:set>
                                    <p:animEffect transition="in" filter="fade">
                                      <p:cBhvr>
                                        <p:cTn id="35" dur="1000"/>
                                        <p:tgtEl>
                                          <p:spTgt spid="10243">
                                            <p:txEl>
                                              <p:pRg st="4" end="4"/>
                                            </p:txEl>
                                          </p:spTgt>
                                        </p:tgtEl>
                                      </p:cBhvr>
                                    </p:animEffect>
                                    <p:anim calcmode="lin" valueType="num">
                                      <p:cBhvr>
                                        <p:cTn id="36" dur="1000" fill="hold"/>
                                        <p:tgtEl>
                                          <p:spTgt spid="1024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1024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0243">
                                            <p:txEl>
                                              <p:pRg st="5" end="5"/>
                                            </p:txEl>
                                          </p:spTgt>
                                        </p:tgtEl>
                                        <p:attrNameLst>
                                          <p:attrName>style.visibility</p:attrName>
                                        </p:attrNameLst>
                                      </p:cBhvr>
                                      <p:to>
                                        <p:strVal val="visible"/>
                                      </p:to>
                                    </p:set>
                                    <p:animEffect transition="in" filter="fade">
                                      <p:cBhvr>
                                        <p:cTn id="42" dur="1000"/>
                                        <p:tgtEl>
                                          <p:spTgt spid="10243">
                                            <p:txEl>
                                              <p:pRg st="5" end="5"/>
                                            </p:txEl>
                                          </p:spTgt>
                                        </p:tgtEl>
                                      </p:cBhvr>
                                    </p:animEffect>
                                    <p:anim calcmode="lin" valueType="num">
                                      <p:cBhvr>
                                        <p:cTn id="43" dur="1000" fill="hold"/>
                                        <p:tgtEl>
                                          <p:spTgt spid="1024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1024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8194" name="Picture 2" descr="msotw9_temp0">
            <a:extLst>
              <a:ext uri="{FF2B5EF4-FFF2-40B4-BE49-F238E27FC236}">
                <a16:creationId xmlns:a16="http://schemas.microsoft.com/office/drawing/2014/main" id="{AB1F4C87-07C5-4C2C-920E-52A5CAEAFC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1447"/>
          <a:stretch>
            <a:fillRect/>
          </a:stretch>
        </p:blipFill>
        <p:spPr bwMode="auto">
          <a:xfrm>
            <a:off x="589280" y="1819176"/>
            <a:ext cx="10807032" cy="4946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6" name="Line 14">
            <a:extLst>
              <a:ext uri="{FF2B5EF4-FFF2-40B4-BE49-F238E27FC236}">
                <a16:creationId xmlns:a16="http://schemas.microsoft.com/office/drawing/2014/main" id="{6BBEEE24-E2F6-4BB0-8F86-3765968C78F0}"/>
              </a:ext>
            </a:extLst>
          </p:cNvPr>
          <p:cNvSpPr>
            <a:spLocks noChangeShapeType="1"/>
          </p:cNvSpPr>
          <p:nvPr/>
        </p:nvSpPr>
        <p:spPr bwMode="auto">
          <a:xfrm>
            <a:off x="8763000" y="5715000"/>
            <a:ext cx="457200" cy="22860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213" name="Text Box 21">
            <a:extLst>
              <a:ext uri="{FF2B5EF4-FFF2-40B4-BE49-F238E27FC236}">
                <a16:creationId xmlns:a16="http://schemas.microsoft.com/office/drawing/2014/main" id="{9A92BFE4-2D13-4F27-A6AA-B624FB9A27C5}"/>
              </a:ext>
            </a:extLst>
          </p:cNvPr>
          <p:cNvSpPr txBox="1">
            <a:spLocks noChangeArrowheads="1"/>
          </p:cNvSpPr>
          <p:nvPr/>
        </p:nvSpPr>
        <p:spPr bwMode="auto">
          <a:xfrm>
            <a:off x="1789296" y="1268414"/>
            <a:ext cx="1828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r" defTabSz="914400" rtl="0" eaLnBrk="1" fontAlgn="auto" latinLnBrk="0" hangingPunct="1">
              <a:lnSpc>
                <a:spcPct val="100000"/>
              </a:lnSpc>
              <a:spcBef>
                <a:spcPct val="50000"/>
              </a:spcBef>
              <a:spcAft>
                <a:spcPts val="0"/>
              </a:spcAft>
              <a:buClrTx/>
              <a:buSzTx/>
              <a:buFontTx/>
              <a:buNone/>
              <a:tabLst/>
              <a:defRPr/>
            </a:pPr>
            <a:r>
              <a:rPr kumimoji="0" lang="fr-FR" altLang="nl-NL" sz="2000" b="0" i="0" u="none" strike="noStrike" kern="1200" cap="none" spc="0" normalizeH="0" baseline="0" noProof="0" dirty="0" err="1">
                <a:ln>
                  <a:noFill/>
                </a:ln>
                <a:solidFill>
                  <a:srgbClr val="FF3300"/>
                </a:solidFill>
                <a:effectLst/>
                <a:uLnTx/>
                <a:uFillTx/>
                <a:latin typeface="Times New Roman" panose="02020603050405020304" pitchFamily="18" charset="0"/>
                <a:ea typeface="+mn-ea"/>
                <a:cs typeface="+mn-cs"/>
              </a:rPr>
              <a:t>uitwendig</a:t>
            </a:r>
            <a:endParaRPr kumimoji="0" lang="nl-NL" altLang="nl-NL" sz="2000" b="0" i="0" u="none" strike="noStrike" kern="1200" cap="none" spc="0" normalizeH="0" baseline="0" noProof="0" dirty="0">
              <a:ln>
                <a:noFill/>
              </a:ln>
              <a:solidFill>
                <a:srgbClr val="FF3300"/>
              </a:solidFill>
              <a:effectLst/>
              <a:uLnTx/>
              <a:uFillTx/>
              <a:latin typeface="Times New Roman" panose="02020603050405020304" pitchFamily="18" charset="0"/>
              <a:ea typeface="+mn-ea"/>
              <a:cs typeface="+mn-cs"/>
            </a:endParaRPr>
          </a:p>
        </p:txBody>
      </p:sp>
      <p:sp>
        <p:nvSpPr>
          <p:cNvPr id="8215" name="Text Box 23">
            <a:extLst>
              <a:ext uri="{FF2B5EF4-FFF2-40B4-BE49-F238E27FC236}">
                <a16:creationId xmlns:a16="http://schemas.microsoft.com/office/drawing/2014/main" id="{BC177536-4FA0-4D8F-A3CB-2EBD225C6D43}"/>
              </a:ext>
            </a:extLst>
          </p:cNvPr>
          <p:cNvSpPr txBox="1">
            <a:spLocks noChangeArrowheads="1"/>
          </p:cNvSpPr>
          <p:nvPr/>
        </p:nvSpPr>
        <p:spPr bwMode="auto">
          <a:xfrm>
            <a:off x="8191500" y="1146919"/>
            <a:ext cx="1600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fr-FR" altLang="nl-NL" sz="2000" b="0" i="0" u="none" strike="noStrike" kern="1200" cap="none" spc="0" normalizeH="0" baseline="0" noProof="0">
                <a:ln>
                  <a:noFill/>
                </a:ln>
                <a:solidFill>
                  <a:srgbClr val="FF3300"/>
                </a:solidFill>
                <a:effectLst/>
                <a:uLnTx/>
                <a:uFillTx/>
                <a:latin typeface="Times New Roman" panose="02020603050405020304" pitchFamily="18" charset="0"/>
                <a:ea typeface="+mn-ea"/>
                <a:cs typeface="+mn-cs"/>
              </a:rPr>
              <a:t>inwendig</a:t>
            </a:r>
            <a:endParaRPr kumimoji="0" lang="nl-NL" altLang="nl-NL" sz="2000" b="0" i="0" u="none" strike="noStrike" kern="1200" cap="none" spc="0" normalizeH="0" baseline="0" noProof="0">
              <a:ln>
                <a:noFill/>
              </a:ln>
              <a:solidFill>
                <a:srgbClr val="FF3300"/>
              </a:solidFill>
              <a:effectLst/>
              <a:uLnTx/>
              <a:uFillTx/>
              <a:latin typeface="Times New Roman" panose="02020603050405020304" pitchFamily="18" charset="0"/>
              <a:ea typeface="+mn-ea"/>
              <a:cs typeface="+mn-cs"/>
            </a:endParaRPr>
          </a:p>
        </p:txBody>
      </p:sp>
      <p:sp>
        <p:nvSpPr>
          <p:cNvPr id="9222" name="Titel 17">
            <a:extLst>
              <a:ext uri="{FF2B5EF4-FFF2-40B4-BE49-F238E27FC236}">
                <a16:creationId xmlns:a16="http://schemas.microsoft.com/office/drawing/2014/main" id="{176FF559-DB5A-48F5-B734-410C8B38DA07}"/>
              </a:ext>
            </a:extLst>
          </p:cNvPr>
          <p:cNvSpPr>
            <a:spLocks noGrp="1"/>
          </p:cNvSpPr>
          <p:nvPr>
            <p:ph type="title"/>
          </p:nvPr>
        </p:nvSpPr>
        <p:spPr>
          <a:xfrm>
            <a:off x="589280" y="381001"/>
            <a:ext cx="9621520" cy="887413"/>
          </a:xfrm>
        </p:spPr>
        <p:txBody>
          <a:bodyPr/>
          <a:lstStyle/>
          <a:p>
            <a:r>
              <a:rPr lang="nl-NL" altLang="nl-NL" dirty="0"/>
              <a:t>De bouw van de nieren.</a:t>
            </a:r>
          </a:p>
        </p:txBody>
      </p:sp>
    </p:spTree>
    <p:extLst>
      <p:ext uri="{BB962C8B-B14F-4D97-AF65-F5344CB8AC3E}">
        <p14:creationId xmlns:p14="http://schemas.microsoft.com/office/powerpoint/2010/main" val="5742031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checkerboard(across)">
                                      <p:cBhvr>
                                        <p:cTn id="7" dur="500"/>
                                        <p:tgtEl>
                                          <p:spTgt spid="819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213"/>
                                        </p:tgtEl>
                                        <p:attrNameLst>
                                          <p:attrName>style.visibility</p:attrName>
                                        </p:attrNameLst>
                                      </p:cBhvr>
                                      <p:to>
                                        <p:strVal val="visible"/>
                                      </p:to>
                                    </p:set>
                                    <p:animEffect transition="in" filter="dissolve">
                                      <p:cBhvr>
                                        <p:cTn id="12" dur="500"/>
                                        <p:tgtEl>
                                          <p:spTgt spid="821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215"/>
                                        </p:tgtEl>
                                        <p:attrNameLst>
                                          <p:attrName>style.visibility</p:attrName>
                                        </p:attrNameLst>
                                      </p:cBhvr>
                                      <p:to>
                                        <p:strVal val="visible"/>
                                      </p:to>
                                    </p:set>
                                    <p:animEffect transition="in" filter="dissolve">
                                      <p:cBhvr>
                                        <p:cTn id="17" dur="500"/>
                                        <p:tgtEl>
                                          <p:spTgt spid="821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8206"/>
                                        </p:tgtEl>
                                        <p:attrNameLst>
                                          <p:attrName>style.visibility</p:attrName>
                                        </p:attrNameLst>
                                      </p:cBhvr>
                                      <p:to>
                                        <p:strVal val="visible"/>
                                      </p:to>
                                    </p:set>
                                    <p:animEffect transition="in" filter="dissolve">
                                      <p:cBhvr>
                                        <p:cTn id="22" dur="500"/>
                                        <p:tgtEl>
                                          <p:spTgt spid="82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13" grpId="0" autoUpdateAnimBg="0"/>
      <p:bldP spid="8215"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448055"/>
            <a:ext cx="3414370"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1266" name="AutoShape 2">
            <a:extLst>
              <a:ext uri="{FF2B5EF4-FFF2-40B4-BE49-F238E27FC236}">
                <a16:creationId xmlns:a16="http://schemas.microsoft.com/office/drawing/2014/main" id="{4817897B-145C-4E72-9D8A-BADAD35E5148}"/>
              </a:ext>
            </a:extLst>
          </p:cNvPr>
          <p:cNvSpPr>
            <a:spLocks noGrp="1" noChangeArrowheads="1"/>
          </p:cNvSpPr>
          <p:nvPr>
            <p:ph type="title" idx="4294967295"/>
          </p:nvPr>
        </p:nvSpPr>
        <p:spPr>
          <a:xfrm>
            <a:off x="777240" y="731519"/>
            <a:ext cx="2845191" cy="3237579"/>
          </a:xfrm>
        </p:spPr>
        <p:txBody>
          <a:bodyPr vert="horz" lIns="91440" tIns="45720" rIns="91440" bIns="45720" rtlCol="0" anchor="ctr">
            <a:normAutofit/>
          </a:bodyPr>
          <a:lstStyle/>
          <a:p>
            <a:pPr>
              <a:defRPr/>
            </a:pPr>
            <a:r>
              <a:rPr lang="en-US" altLang="nl-NL" sz="3800" kern="1200">
                <a:solidFill>
                  <a:srgbClr val="FFFFFF"/>
                </a:solidFill>
                <a:latin typeface="+mj-lt"/>
                <a:ea typeface="+mj-ea"/>
                <a:cs typeface="+mj-cs"/>
              </a:rPr>
              <a:t>Doel van de nieren</a:t>
            </a:r>
            <a:br>
              <a:rPr lang="en-US" altLang="nl-NL" sz="3800" kern="1200">
                <a:solidFill>
                  <a:srgbClr val="FFFFFF"/>
                </a:solidFill>
                <a:latin typeface="+mj-lt"/>
                <a:ea typeface="+mj-ea"/>
                <a:cs typeface="+mj-cs"/>
              </a:rPr>
            </a:br>
            <a:endParaRPr lang="en-US" altLang="nl-NL" sz="3800" kern="1200">
              <a:solidFill>
                <a:srgbClr val="FFFFFF"/>
              </a:solidFill>
              <a:latin typeface="+mj-lt"/>
              <a:ea typeface="+mj-ea"/>
              <a:cs typeface="+mj-cs"/>
            </a:endParaRPr>
          </a:p>
        </p:txBody>
      </p:sp>
      <p:sp>
        <p:nvSpPr>
          <p:cNvPr id="137" name="Rectangle 136">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4419227"/>
            <a:ext cx="3414369" cy="1979852"/>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39" name="Rectangle 138">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4603" y="448055"/>
            <a:ext cx="7688475"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267" name="Rectangle 3">
            <a:extLst>
              <a:ext uri="{FF2B5EF4-FFF2-40B4-BE49-F238E27FC236}">
                <a16:creationId xmlns:a16="http://schemas.microsoft.com/office/drawing/2014/main" id="{DD19C579-1E1B-4729-B621-9EB59490A52E}"/>
              </a:ext>
            </a:extLst>
          </p:cNvPr>
          <p:cNvSpPr>
            <a:spLocks noGrp="1" noChangeArrowheads="1"/>
          </p:cNvSpPr>
          <p:nvPr>
            <p:ph type="body" idx="4294967295"/>
          </p:nvPr>
        </p:nvSpPr>
        <p:spPr>
          <a:xfrm>
            <a:off x="4379709" y="686862"/>
            <a:ext cx="7037591" cy="5475129"/>
          </a:xfrm>
        </p:spPr>
        <p:txBody>
          <a:bodyPr vert="horz" lIns="91440" tIns="45720" rIns="91440" bIns="45720" rtlCol="0" anchor="ctr">
            <a:normAutofit/>
          </a:bodyPr>
          <a:lstStyle/>
          <a:p>
            <a:pPr marL="438150">
              <a:spcBef>
                <a:spcPct val="0"/>
              </a:spcBef>
            </a:pPr>
            <a:r>
              <a:rPr lang="en-US" altLang="nl-NL" sz="2600"/>
              <a:t>Regeling</a:t>
            </a:r>
          </a:p>
          <a:p>
            <a:pPr marL="730250" lvl="1"/>
            <a:r>
              <a:rPr lang="en-US" altLang="nl-NL" sz="2600"/>
              <a:t>Waterhuishouding</a:t>
            </a:r>
          </a:p>
          <a:p>
            <a:pPr marL="730250" lvl="1"/>
            <a:r>
              <a:rPr lang="en-US" altLang="nl-NL" sz="2600"/>
              <a:t>Zouten huishouding</a:t>
            </a:r>
          </a:p>
          <a:p>
            <a:pPr marL="730250" lvl="1"/>
            <a:r>
              <a:rPr lang="en-US" altLang="nl-NL" sz="2600"/>
              <a:t>Zuurgraad( ph waarde)</a:t>
            </a:r>
          </a:p>
          <a:p>
            <a:pPr marL="438150">
              <a:spcBef>
                <a:spcPct val="0"/>
              </a:spcBef>
            </a:pPr>
            <a:r>
              <a:rPr lang="en-US" altLang="nl-NL" sz="2600"/>
              <a:t>Uitscheiding </a:t>
            </a:r>
          </a:p>
          <a:p>
            <a:pPr marL="730250" lvl="1"/>
            <a:r>
              <a:rPr lang="en-US" altLang="nl-NL" sz="2600"/>
              <a:t>van ureum en urinezuur</a:t>
            </a:r>
          </a:p>
          <a:p>
            <a:pPr marL="730250" lvl="1"/>
            <a:r>
              <a:rPr lang="en-US" altLang="nl-NL" sz="2600"/>
              <a:t>Van lichaamsvreemde stoffen (medicijnen)</a:t>
            </a:r>
          </a:p>
          <a:p>
            <a:pPr marL="438150">
              <a:spcBef>
                <a:spcPct val="0"/>
              </a:spcBef>
            </a:pPr>
            <a:r>
              <a:rPr lang="en-US" altLang="nl-NL" sz="2600"/>
              <a:t>Algemeen doel is het </a:t>
            </a:r>
            <a:r>
              <a:rPr lang="en-US" altLang="nl-NL" sz="2600" b="1" u="sng"/>
              <a:t>filteren</a:t>
            </a:r>
            <a:r>
              <a:rPr lang="en-US" altLang="nl-NL" sz="2600"/>
              <a:t> van het bloed</a:t>
            </a:r>
          </a:p>
        </p:txBody>
      </p:sp>
    </p:spTree>
    <p:extLst>
      <p:ext uri="{BB962C8B-B14F-4D97-AF65-F5344CB8AC3E}">
        <p14:creationId xmlns:p14="http://schemas.microsoft.com/office/powerpoint/2010/main" val="41636770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fade">
                                      <p:cBhvr>
                                        <p:cTn id="7" dur="1000"/>
                                        <p:tgtEl>
                                          <p:spTgt spid="11267">
                                            <p:txEl>
                                              <p:pRg st="0" end="0"/>
                                            </p:txEl>
                                          </p:spTgt>
                                        </p:tgtEl>
                                      </p:cBhvr>
                                    </p:animEffect>
                                    <p:anim calcmode="lin" valueType="num">
                                      <p:cBhvr>
                                        <p:cTn id="8" dur="1000" fill="hold"/>
                                        <p:tgtEl>
                                          <p:spTgt spid="1126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267">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1267">
                                            <p:txEl>
                                              <p:pRg st="1" end="1"/>
                                            </p:txEl>
                                          </p:spTgt>
                                        </p:tgtEl>
                                        <p:attrNameLst>
                                          <p:attrName>style.visibility</p:attrName>
                                        </p:attrNameLst>
                                      </p:cBhvr>
                                      <p:to>
                                        <p:strVal val="visible"/>
                                      </p:to>
                                    </p:set>
                                    <p:animEffect transition="in" filter="fade">
                                      <p:cBhvr>
                                        <p:cTn id="12" dur="1000"/>
                                        <p:tgtEl>
                                          <p:spTgt spid="11267">
                                            <p:txEl>
                                              <p:pRg st="1" end="1"/>
                                            </p:txEl>
                                          </p:spTgt>
                                        </p:tgtEl>
                                      </p:cBhvr>
                                    </p:animEffect>
                                    <p:anim calcmode="lin" valueType="num">
                                      <p:cBhvr>
                                        <p:cTn id="13" dur="1000" fill="hold"/>
                                        <p:tgtEl>
                                          <p:spTgt spid="11267">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11267">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1267">
                                            <p:txEl>
                                              <p:pRg st="2" end="2"/>
                                            </p:txEl>
                                          </p:spTgt>
                                        </p:tgtEl>
                                        <p:attrNameLst>
                                          <p:attrName>style.visibility</p:attrName>
                                        </p:attrNameLst>
                                      </p:cBhvr>
                                      <p:to>
                                        <p:strVal val="visible"/>
                                      </p:to>
                                    </p:set>
                                    <p:animEffect transition="in" filter="fade">
                                      <p:cBhvr>
                                        <p:cTn id="17" dur="1000"/>
                                        <p:tgtEl>
                                          <p:spTgt spid="11267">
                                            <p:txEl>
                                              <p:pRg st="2" end="2"/>
                                            </p:txEl>
                                          </p:spTgt>
                                        </p:tgtEl>
                                      </p:cBhvr>
                                    </p:animEffect>
                                    <p:anim calcmode="lin" valueType="num">
                                      <p:cBhvr>
                                        <p:cTn id="18" dur="1000" fill="hold"/>
                                        <p:tgtEl>
                                          <p:spTgt spid="11267">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11267">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1267">
                                            <p:txEl>
                                              <p:pRg st="3" end="3"/>
                                            </p:txEl>
                                          </p:spTgt>
                                        </p:tgtEl>
                                        <p:attrNameLst>
                                          <p:attrName>style.visibility</p:attrName>
                                        </p:attrNameLst>
                                      </p:cBhvr>
                                      <p:to>
                                        <p:strVal val="visible"/>
                                      </p:to>
                                    </p:set>
                                    <p:animEffect transition="in" filter="fade">
                                      <p:cBhvr>
                                        <p:cTn id="22" dur="1000"/>
                                        <p:tgtEl>
                                          <p:spTgt spid="11267">
                                            <p:txEl>
                                              <p:pRg st="3" end="3"/>
                                            </p:txEl>
                                          </p:spTgt>
                                        </p:tgtEl>
                                      </p:cBhvr>
                                    </p:animEffect>
                                    <p:anim calcmode="lin" valueType="num">
                                      <p:cBhvr>
                                        <p:cTn id="23" dur="1000" fill="hold"/>
                                        <p:tgtEl>
                                          <p:spTgt spid="11267">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1126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1267">
                                            <p:txEl>
                                              <p:pRg st="4" end="4"/>
                                            </p:txEl>
                                          </p:spTgt>
                                        </p:tgtEl>
                                        <p:attrNameLst>
                                          <p:attrName>style.visibility</p:attrName>
                                        </p:attrNameLst>
                                      </p:cBhvr>
                                      <p:to>
                                        <p:strVal val="visible"/>
                                      </p:to>
                                    </p:set>
                                    <p:animEffect transition="in" filter="fade">
                                      <p:cBhvr>
                                        <p:cTn id="29" dur="1000"/>
                                        <p:tgtEl>
                                          <p:spTgt spid="11267">
                                            <p:txEl>
                                              <p:pRg st="4" end="4"/>
                                            </p:txEl>
                                          </p:spTgt>
                                        </p:tgtEl>
                                      </p:cBhvr>
                                    </p:animEffect>
                                    <p:anim calcmode="lin" valueType="num">
                                      <p:cBhvr>
                                        <p:cTn id="30" dur="1000" fill="hold"/>
                                        <p:tgtEl>
                                          <p:spTgt spid="11267">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11267">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1267">
                                            <p:txEl>
                                              <p:pRg st="5" end="5"/>
                                            </p:txEl>
                                          </p:spTgt>
                                        </p:tgtEl>
                                        <p:attrNameLst>
                                          <p:attrName>style.visibility</p:attrName>
                                        </p:attrNameLst>
                                      </p:cBhvr>
                                      <p:to>
                                        <p:strVal val="visible"/>
                                      </p:to>
                                    </p:set>
                                    <p:animEffect transition="in" filter="fade">
                                      <p:cBhvr>
                                        <p:cTn id="34" dur="1000"/>
                                        <p:tgtEl>
                                          <p:spTgt spid="11267">
                                            <p:txEl>
                                              <p:pRg st="5" end="5"/>
                                            </p:txEl>
                                          </p:spTgt>
                                        </p:tgtEl>
                                      </p:cBhvr>
                                    </p:animEffect>
                                    <p:anim calcmode="lin" valueType="num">
                                      <p:cBhvr>
                                        <p:cTn id="35" dur="1000" fill="hold"/>
                                        <p:tgtEl>
                                          <p:spTgt spid="11267">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11267">
                                            <p:txEl>
                                              <p:pRg st="5" end="5"/>
                                            </p:txEl>
                                          </p:spTgt>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1267">
                                            <p:txEl>
                                              <p:pRg st="6" end="6"/>
                                            </p:txEl>
                                          </p:spTgt>
                                        </p:tgtEl>
                                        <p:attrNameLst>
                                          <p:attrName>style.visibility</p:attrName>
                                        </p:attrNameLst>
                                      </p:cBhvr>
                                      <p:to>
                                        <p:strVal val="visible"/>
                                      </p:to>
                                    </p:set>
                                    <p:animEffect transition="in" filter="fade">
                                      <p:cBhvr>
                                        <p:cTn id="39" dur="1000"/>
                                        <p:tgtEl>
                                          <p:spTgt spid="11267">
                                            <p:txEl>
                                              <p:pRg st="6" end="6"/>
                                            </p:txEl>
                                          </p:spTgt>
                                        </p:tgtEl>
                                      </p:cBhvr>
                                    </p:animEffect>
                                    <p:anim calcmode="lin" valueType="num">
                                      <p:cBhvr>
                                        <p:cTn id="40" dur="1000" fill="hold"/>
                                        <p:tgtEl>
                                          <p:spTgt spid="11267">
                                            <p:txEl>
                                              <p:pRg st="6" end="6"/>
                                            </p:txEl>
                                          </p:spTgt>
                                        </p:tgtEl>
                                        <p:attrNameLst>
                                          <p:attrName>ppt_x</p:attrName>
                                        </p:attrNameLst>
                                      </p:cBhvr>
                                      <p:tavLst>
                                        <p:tav tm="0">
                                          <p:val>
                                            <p:strVal val="#ppt_x"/>
                                          </p:val>
                                        </p:tav>
                                        <p:tav tm="100000">
                                          <p:val>
                                            <p:strVal val="#ppt_x"/>
                                          </p:val>
                                        </p:tav>
                                      </p:tavLst>
                                    </p:anim>
                                    <p:anim calcmode="lin" valueType="num">
                                      <p:cBhvr>
                                        <p:cTn id="41" dur="1000" fill="hold"/>
                                        <p:tgtEl>
                                          <p:spTgt spid="11267">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2" fill="hold" nodeType="clickPar">
                      <p:stCondLst>
                        <p:cond delay="indefinite"/>
                      </p:stCondLst>
                      <p:childTnLst>
                        <p:par>
                          <p:cTn id="43" fill="hold" nodeType="withGroup">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11267">
                                            <p:txEl>
                                              <p:pRg st="7" end="7"/>
                                            </p:txEl>
                                          </p:spTgt>
                                        </p:tgtEl>
                                        <p:attrNameLst>
                                          <p:attrName>style.visibility</p:attrName>
                                        </p:attrNameLst>
                                      </p:cBhvr>
                                      <p:to>
                                        <p:strVal val="visible"/>
                                      </p:to>
                                    </p:set>
                                    <p:animEffect transition="in" filter="fade">
                                      <p:cBhvr>
                                        <p:cTn id="46" dur="1000"/>
                                        <p:tgtEl>
                                          <p:spTgt spid="11267">
                                            <p:txEl>
                                              <p:pRg st="7" end="7"/>
                                            </p:txEl>
                                          </p:spTgt>
                                        </p:tgtEl>
                                      </p:cBhvr>
                                    </p:animEffect>
                                    <p:anim calcmode="lin" valueType="num">
                                      <p:cBhvr>
                                        <p:cTn id="47" dur="1000" fill="hold"/>
                                        <p:tgtEl>
                                          <p:spTgt spid="11267">
                                            <p:txEl>
                                              <p:pRg st="7" end="7"/>
                                            </p:txEl>
                                          </p:spTgt>
                                        </p:tgtEl>
                                        <p:attrNameLst>
                                          <p:attrName>ppt_x</p:attrName>
                                        </p:attrNameLst>
                                      </p:cBhvr>
                                      <p:tavLst>
                                        <p:tav tm="0">
                                          <p:val>
                                            <p:strVal val="#ppt_x"/>
                                          </p:val>
                                        </p:tav>
                                        <p:tav tm="100000">
                                          <p:val>
                                            <p:strVal val="#ppt_x"/>
                                          </p:val>
                                        </p:tav>
                                      </p:tavLst>
                                    </p:anim>
                                    <p:anim calcmode="lin" valueType="num">
                                      <p:cBhvr>
                                        <p:cTn id="48" dur="1000" fill="hold"/>
                                        <p:tgtEl>
                                          <p:spTgt spid="11267">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2" y="453981"/>
            <a:ext cx="6675120" cy="1877811"/>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el 1">
            <a:extLst>
              <a:ext uri="{FF2B5EF4-FFF2-40B4-BE49-F238E27FC236}">
                <a16:creationId xmlns:a16="http://schemas.microsoft.com/office/drawing/2014/main" id="{A1AB9515-660D-4744-98BA-3284CB5970B2}"/>
              </a:ext>
            </a:extLst>
          </p:cNvPr>
          <p:cNvSpPr>
            <a:spLocks noGrp="1"/>
          </p:cNvSpPr>
          <p:nvPr>
            <p:ph type="title"/>
          </p:nvPr>
        </p:nvSpPr>
        <p:spPr>
          <a:xfrm>
            <a:off x="731520" y="731520"/>
            <a:ext cx="6089904" cy="1426464"/>
          </a:xfrm>
        </p:spPr>
        <p:txBody>
          <a:bodyPr>
            <a:normAutofit/>
          </a:bodyPr>
          <a:lstStyle/>
          <a:p>
            <a:r>
              <a:rPr lang="nl-NL">
                <a:solidFill>
                  <a:srgbClr val="FFFFFF"/>
                </a:solidFill>
              </a:rPr>
              <a:t>lesdoel</a:t>
            </a:r>
          </a:p>
        </p:txBody>
      </p:sp>
      <p:sp>
        <p:nvSpPr>
          <p:cNvPr id="10"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77100" y="461737"/>
            <a:ext cx="2149361" cy="1870055"/>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Rectangle 11">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73768" y="453155"/>
            <a:ext cx="2149358" cy="1878638"/>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 name="Rectangle 13">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0" y="2480956"/>
            <a:ext cx="11264206" cy="3918122"/>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0AF07EE7-ACA1-4736-B15F-A76B8147FCE4}"/>
              </a:ext>
            </a:extLst>
          </p:cNvPr>
          <p:cNvSpPr>
            <a:spLocks noGrp="1"/>
          </p:cNvSpPr>
          <p:nvPr>
            <p:ph idx="1"/>
          </p:nvPr>
        </p:nvSpPr>
        <p:spPr>
          <a:xfrm>
            <a:off x="789456" y="2798385"/>
            <a:ext cx="10597729" cy="3283260"/>
          </a:xfrm>
        </p:spPr>
        <p:txBody>
          <a:bodyPr anchor="ctr">
            <a:normAutofit/>
          </a:bodyPr>
          <a:lstStyle/>
          <a:p>
            <a:pPr fontAlgn="base"/>
            <a:r>
              <a:rPr lang="nl-NL" sz="2700" dirty="0"/>
              <a:t>Je kunt complicaties en aandoeningen van de urineweg signaleren en juiste actie ondernemen  </a:t>
            </a:r>
          </a:p>
          <a:p>
            <a:pPr fontAlgn="base"/>
            <a:r>
              <a:rPr lang="nl-NL" sz="2700" b="1" dirty="0"/>
              <a:t>Subdoel: </a:t>
            </a:r>
            <a:r>
              <a:rPr lang="nl-NL" sz="2700" dirty="0"/>
              <a:t> </a:t>
            </a:r>
          </a:p>
          <a:p>
            <a:pPr lvl="0" fontAlgn="base"/>
            <a:r>
              <a:rPr lang="nl-NL" sz="2700" dirty="0"/>
              <a:t>Je kunt benoemen wat de aandoeningen van de urinewegen zijn  </a:t>
            </a:r>
          </a:p>
          <a:p>
            <a:pPr lvl="0" fontAlgn="base"/>
            <a:r>
              <a:rPr lang="nl-NL" sz="2700" dirty="0"/>
              <a:t>Je kunt benoemen welke acties je uitvoert bij het signaleren van problemen bij de urinewegen.  </a:t>
            </a:r>
          </a:p>
          <a:p>
            <a:r>
              <a:rPr lang="nl-NL" sz="2700" dirty="0"/>
              <a:t>Je kunt benoemen wat de complicaties van de urinewegen zijn  </a:t>
            </a:r>
          </a:p>
        </p:txBody>
      </p:sp>
    </p:spTree>
    <p:extLst>
      <p:ext uri="{BB962C8B-B14F-4D97-AF65-F5344CB8AC3E}">
        <p14:creationId xmlns:p14="http://schemas.microsoft.com/office/powerpoint/2010/main" val="8177511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 name="Rectangle 73">
            <a:extLst>
              <a:ext uri="{FF2B5EF4-FFF2-40B4-BE49-F238E27FC236}">
                <a16:creationId xmlns:a16="http://schemas.microsoft.com/office/drawing/2014/main" id="{DC8C3900-B8A1-4965-88E6-CBCBFE0672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65945"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314" name="Rectangle 2">
            <a:extLst>
              <a:ext uri="{FF2B5EF4-FFF2-40B4-BE49-F238E27FC236}">
                <a16:creationId xmlns:a16="http://schemas.microsoft.com/office/drawing/2014/main" id="{6872AE2F-0F07-40C6-8823-B4131314AC6F}"/>
              </a:ext>
            </a:extLst>
          </p:cNvPr>
          <p:cNvSpPr>
            <a:spLocks noGrp="1" noChangeArrowheads="1"/>
          </p:cNvSpPr>
          <p:nvPr>
            <p:ph type="title"/>
          </p:nvPr>
        </p:nvSpPr>
        <p:spPr>
          <a:xfrm>
            <a:off x="838201" y="624568"/>
            <a:ext cx="3351755" cy="5412920"/>
          </a:xfrm>
        </p:spPr>
        <p:txBody>
          <a:bodyPr>
            <a:normAutofit/>
          </a:bodyPr>
          <a:lstStyle/>
          <a:p>
            <a:pPr>
              <a:defRPr/>
            </a:pPr>
            <a:r>
              <a:rPr lang="nl-NL" altLang="nl-NL" sz="4000">
                <a:solidFill>
                  <a:schemeClr val="bg1"/>
                </a:solidFill>
              </a:rPr>
              <a:t>Microscopische bouw van een nier</a:t>
            </a:r>
          </a:p>
        </p:txBody>
      </p:sp>
      <p:graphicFrame>
        <p:nvGraphicFramePr>
          <p:cNvPr id="19461" name="Rectangle 3">
            <a:extLst>
              <a:ext uri="{FF2B5EF4-FFF2-40B4-BE49-F238E27FC236}">
                <a16:creationId xmlns:a16="http://schemas.microsoft.com/office/drawing/2014/main" id="{DA45A3BB-C5E4-4EA1-BECC-AB4C833DAB16}"/>
              </a:ext>
            </a:extLst>
          </p:cNvPr>
          <p:cNvGraphicFramePr>
            <a:graphicFrameLocks noGrp="1"/>
          </p:cNvGraphicFramePr>
          <p:nvPr>
            <p:ph idx="1"/>
          </p:nvPr>
        </p:nvGraphicFramePr>
        <p:xfrm>
          <a:off x="5392455" y="623888"/>
          <a:ext cx="5961345" cy="5413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772611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PhAnim="0">
  <p:cSld>
    <p:bg>
      <p:bgPr>
        <a:solidFill>
          <a:schemeClr val="bg2"/>
        </a:solidFill>
        <a:effectLst/>
      </p:bgPr>
    </p:bg>
    <p:spTree>
      <p:nvGrpSpPr>
        <p:cNvPr id="1" name=""/>
        <p:cNvGrpSpPr/>
        <p:nvPr/>
      </p:nvGrpSpPr>
      <p:grpSpPr>
        <a:xfrm>
          <a:off x="0" y="0"/>
          <a:ext cx="0" cy="0"/>
          <a:chOff x="0" y="0"/>
          <a:chExt cx="0" cy="0"/>
        </a:xfrm>
      </p:grpSpPr>
      <p:sp>
        <p:nvSpPr>
          <p:cNvPr id="20486" name="Rectangle 136">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94B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338" name="AutoShape 2">
            <a:extLst>
              <a:ext uri="{FF2B5EF4-FFF2-40B4-BE49-F238E27FC236}">
                <a16:creationId xmlns:a16="http://schemas.microsoft.com/office/drawing/2014/main" id="{13DF8F40-FB58-490B-8A97-D103C8AC4B6E}"/>
              </a:ext>
            </a:extLst>
          </p:cNvPr>
          <p:cNvSpPr>
            <a:spLocks noGrp="1" noChangeArrowheads="1"/>
          </p:cNvSpPr>
          <p:nvPr>
            <p:ph type="title" idx="4294967295"/>
          </p:nvPr>
        </p:nvSpPr>
        <p:spPr>
          <a:xfrm>
            <a:off x="9093496" y="618681"/>
            <a:ext cx="2613872" cy="4794567"/>
          </a:xfrm>
        </p:spPr>
        <p:txBody>
          <a:bodyPr vert="horz" lIns="91440" tIns="45720" rIns="91440" bIns="45720" rtlCol="0" anchor="ctr">
            <a:normAutofit/>
          </a:bodyPr>
          <a:lstStyle/>
          <a:p>
            <a:pPr>
              <a:defRPr/>
            </a:pPr>
            <a:r>
              <a:rPr lang="en-US" altLang="nl-NL" sz="3600">
                <a:solidFill>
                  <a:srgbClr val="FFFFFF"/>
                </a:solidFill>
              </a:rPr>
              <a:t>Nefron</a:t>
            </a:r>
          </a:p>
        </p:txBody>
      </p:sp>
      <p:sp>
        <p:nvSpPr>
          <p:cNvPr id="20487"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Afbeelding 5">
            <a:extLst>
              <a:ext uri="{FF2B5EF4-FFF2-40B4-BE49-F238E27FC236}">
                <a16:creationId xmlns:a16="http://schemas.microsoft.com/office/drawing/2014/main" id="{BDAF3C7E-6923-4261-960C-367B3FD1E48E}"/>
              </a:ext>
            </a:extLst>
          </p:cNvPr>
          <p:cNvPicPr/>
          <p:nvPr/>
        </p:nvPicPr>
        <p:blipFill>
          <a:blip r:embed="rId2">
            <a:extLst>
              <a:ext uri="{28A0092B-C50C-407E-A947-70E740481C1C}">
                <a14:useLocalDpi xmlns:a14="http://schemas.microsoft.com/office/drawing/2010/main" val="0"/>
              </a:ext>
            </a:extLst>
          </a:blip>
          <a:stretch>
            <a:fillRect/>
          </a:stretch>
        </p:blipFill>
        <p:spPr>
          <a:xfrm>
            <a:off x="479848" y="484632"/>
            <a:ext cx="8129016" cy="5724144"/>
          </a:xfrm>
          <a:prstGeom prst="rect">
            <a:avLst/>
          </a:prstGeom>
        </p:spPr>
      </p:pic>
    </p:spTree>
    <p:extLst>
      <p:ext uri="{BB962C8B-B14F-4D97-AF65-F5344CB8AC3E}">
        <p14:creationId xmlns:p14="http://schemas.microsoft.com/office/powerpoint/2010/main" val="6607487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PhAnim="0">
  <p:cSld>
    <p:bg>
      <p:bgPr>
        <a:solidFill>
          <a:schemeClr val="bg2"/>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6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434" name="Titel 1">
            <a:extLst>
              <a:ext uri="{FF2B5EF4-FFF2-40B4-BE49-F238E27FC236}">
                <a16:creationId xmlns:a16="http://schemas.microsoft.com/office/drawing/2014/main" id="{465D78E3-8ACE-4A00-97DC-F86507C642C7}"/>
              </a:ext>
            </a:extLst>
          </p:cNvPr>
          <p:cNvSpPr>
            <a:spLocks noGrp="1"/>
          </p:cNvSpPr>
          <p:nvPr>
            <p:ph type="title" idx="4294967295"/>
          </p:nvPr>
        </p:nvSpPr>
        <p:spPr>
          <a:xfrm>
            <a:off x="9093496" y="618681"/>
            <a:ext cx="2613872" cy="4794567"/>
          </a:xfrm>
        </p:spPr>
        <p:txBody>
          <a:bodyPr vert="horz" lIns="91440" tIns="45720" rIns="91440" bIns="45720" rtlCol="0" anchor="ctr">
            <a:normAutofit/>
          </a:bodyPr>
          <a:lstStyle/>
          <a:p>
            <a:pPr>
              <a:defRPr/>
            </a:pPr>
            <a:r>
              <a:rPr lang="en-US" altLang="nl-NL" sz="3600">
                <a:solidFill>
                  <a:srgbClr val="FFFFFF"/>
                </a:solidFill>
              </a:rPr>
              <a:t>Schema van de nierfunctie</a:t>
            </a:r>
          </a:p>
        </p:txBody>
      </p:sp>
      <p:sp>
        <p:nvSpPr>
          <p:cNvPr id="137"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8435" name="Tijdelijke aanduiding voor inhoud 3" descr="nieren.jpg">
            <a:extLst>
              <a:ext uri="{FF2B5EF4-FFF2-40B4-BE49-F238E27FC236}">
                <a16:creationId xmlns:a16="http://schemas.microsoft.com/office/drawing/2014/main" id="{92610E36-E3DB-4664-BF5F-A8247708AD03}"/>
              </a:ext>
            </a:extLst>
          </p:cNvPr>
          <p:cNvPicPr>
            <a:picLocks noGrp="1" noChangeAspect="1"/>
          </p:cNvPicPr>
          <p:nvPr>
            <p:ph idx="4294967295"/>
          </p:nvPr>
        </p:nvPicPr>
        <p:blipFill rotWithShape="1">
          <a:blip r:embed="rId2">
            <a:extLst>
              <a:ext uri="{28A0092B-C50C-407E-A947-70E740481C1C}">
                <a14:useLocalDpi xmlns:a14="http://schemas.microsoft.com/office/drawing/2010/main" val="0"/>
              </a:ext>
            </a:extLst>
          </a:blip>
          <a:srcRect r="11731" b="-2"/>
          <a:stretch/>
        </p:blipFill>
        <p:spPr>
          <a:xfrm>
            <a:off x="976251" y="942538"/>
            <a:ext cx="7163222" cy="4808332"/>
          </a:xfrm>
          <a:prstGeom prst="rect">
            <a:avLst/>
          </a:prstGeom>
          <a:effectLst/>
        </p:spPr>
      </p:pic>
    </p:spTree>
    <p:extLst>
      <p:ext uri="{BB962C8B-B14F-4D97-AF65-F5344CB8AC3E}">
        <p14:creationId xmlns:p14="http://schemas.microsoft.com/office/powerpoint/2010/main" val="20638933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18435"/>
                                        </p:tgtEl>
                                        <p:attrNameLst>
                                          <p:attrName>style.visibility</p:attrName>
                                        </p:attrNameLst>
                                      </p:cBhvr>
                                      <p:to>
                                        <p:strVal val="visible"/>
                                      </p:to>
                                    </p:set>
                                    <p:animEffect transition="in" filter="fade">
                                      <p:cBhvr>
                                        <p:cTn id="7" dur="1000"/>
                                        <p:tgtEl>
                                          <p:spTgt spid="18435"/>
                                        </p:tgtEl>
                                      </p:cBhvr>
                                    </p:animEffect>
                                    <p:anim calcmode="lin" valueType="num">
                                      <p:cBhvr>
                                        <p:cTn id="8" dur="1000" fill="hold"/>
                                        <p:tgtEl>
                                          <p:spTgt spid="18435"/>
                                        </p:tgtEl>
                                        <p:attrNameLst>
                                          <p:attrName>ppt_x</p:attrName>
                                        </p:attrNameLst>
                                      </p:cBhvr>
                                      <p:tavLst>
                                        <p:tav tm="0">
                                          <p:val>
                                            <p:strVal val="#ppt_x"/>
                                          </p:val>
                                        </p:tav>
                                        <p:tav tm="100000">
                                          <p:val>
                                            <p:strVal val="#ppt_x"/>
                                          </p:val>
                                        </p:tav>
                                      </p:tavLst>
                                    </p:anim>
                                    <p:anim calcmode="lin" valueType="num">
                                      <p:cBhvr>
                                        <p:cTn id="9" dur="1000" fill="hold"/>
                                        <p:tgtEl>
                                          <p:spTgt spid="184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 name="Rectangle 74">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448055"/>
            <a:ext cx="7201941" cy="1508760"/>
          </a:xfrm>
          <a:prstGeom prst="rect">
            <a:avLst/>
          </a:prstGeom>
          <a:solidFill>
            <a:srgbClr val="7C6F5E"/>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338" name="Titel 1">
            <a:extLst>
              <a:ext uri="{FF2B5EF4-FFF2-40B4-BE49-F238E27FC236}">
                <a16:creationId xmlns:a16="http://schemas.microsoft.com/office/drawing/2014/main" id="{DAAD0BA0-8175-4E12-A236-60011E0AEE0E}"/>
              </a:ext>
            </a:extLst>
          </p:cNvPr>
          <p:cNvSpPr>
            <a:spLocks noGrp="1"/>
          </p:cNvSpPr>
          <p:nvPr>
            <p:ph type="title"/>
          </p:nvPr>
        </p:nvSpPr>
        <p:spPr>
          <a:xfrm>
            <a:off x="777240" y="694944"/>
            <a:ext cx="6610388" cy="1042416"/>
          </a:xfrm>
        </p:spPr>
        <p:txBody>
          <a:bodyPr vert="horz" lIns="91440" tIns="45720" rIns="91440" bIns="45720" rtlCol="0" anchor="ctr">
            <a:normAutofit/>
          </a:bodyPr>
          <a:lstStyle/>
          <a:p>
            <a:r>
              <a:rPr lang="en-US" altLang="nl-NL" sz="4200" kern="1200">
                <a:solidFill>
                  <a:srgbClr val="FFFFFF"/>
                </a:solidFill>
                <a:latin typeface="+mj-lt"/>
                <a:ea typeface="+mj-ea"/>
                <a:cs typeface="+mj-cs"/>
              </a:rPr>
              <a:t>Van nefroon naar blaas.</a:t>
            </a:r>
          </a:p>
        </p:txBody>
      </p:sp>
      <p:sp>
        <p:nvSpPr>
          <p:cNvPr id="77" name="Rectangle 76">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45755" y="450222"/>
            <a:ext cx="1861718" cy="1506594"/>
          </a:xfrm>
          <a:prstGeom prst="rect">
            <a:avLst/>
          </a:prstGeom>
          <a:solidFill>
            <a:srgbClr val="FEB962">
              <a:alpha val="95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9" name="Rectangle 78">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70314" y="453269"/>
            <a:ext cx="1862765" cy="1505231"/>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81" name="Rectangle 80">
            <a:extLst>
              <a:ext uri="{FF2B5EF4-FFF2-40B4-BE49-F238E27FC236}">
                <a16:creationId xmlns:a16="http://schemas.microsoft.com/office/drawing/2014/main" id="{33A87B69-D1B1-4DA7-B224-F220FC5235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2130552"/>
            <a:ext cx="7205472" cy="4270248"/>
          </a:xfrm>
          <a:prstGeom prst="rect">
            <a:avLst/>
          </a:prstGeom>
          <a:solidFill>
            <a:srgbClr val="FEB962">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4340" name="Tijdelijke aanduiding voor inhoud 3" descr="http://www.watmoetikleren.nl/documenten/plaatjes/biologie/nieroverzicht.gif">
            <a:extLst>
              <a:ext uri="{FF2B5EF4-FFF2-40B4-BE49-F238E27FC236}">
                <a16:creationId xmlns:a16="http://schemas.microsoft.com/office/drawing/2014/main" id="{D6D2CD41-3E5B-43FC-96AF-A01AF5DC5E73}"/>
              </a:ext>
            </a:extLst>
          </p:cNvPr>
          <p:cNvPicPr>
            <a:picLocks noGrp="1"/>
          </p:cNvPicPr>
          <p:nvPr>
            <p:ph sz="half" idx="1"/>
          </p:nvPr>
        </p:nvPicPr>
        <p:blipFill>
          <a:blip r:embed="rId2">
            <a:extLst>
              <a:ext uri="{28A0092B-C50C-407E-A947-70E740481C1C}">
                <a14:useLocalDpi xmlns:a14="http://schemas.microsoft.com/office/drawing/2010/main" val="0"/>
              </a:ext>
            </a:extLst>
          </a:blip>
          <a:stretch>
            <a:fillRect/>
          </a:stretch>
        </p:blipFill>
        <p:spPr>
          <a:xfrm>
            <a:off x="2184234" y="2331973"/>
            <a:ext cx="3767186" cy="3864530"/>
          </a:xfrm>
          <a:prstGeom prst="rect">
            <a:avLst/>
          </a:prstGeom>
        </p:spPr>
      </p:pic>
      <p:sp>
        <p:nvSpPr>
          <p:cNvPr id="83" name="Rectangle 82">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45755" y="2127680"/>
            <a:ext cx="3887324" cy="4273119"/>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339" name="Tijdelijke aanduiding voor inhoud 3">
            <a:extLst>
              <a:ext uri="{FF2B5EF4-FFF2-40B4-BE49-F238E27FC236}">
                <a16:creationId xmlns:a16="http://schemas.microsoft.com/office/drawing/2014/main" id="{CD3DFB2C-B196-40D1-87FC-58F83C7B7C7F}"/>
              </a:ext>
            </a:extLst>
          </p:cNvPr>
          <p:cNvSpPr>
            <a:spLocks noGrp="1"/>
          </p:cNvSpPr>
          <p:nvPr>
            <p:ph sz="half" idx="2"/>
          </p:nvPr>
        </p:nvSpPr>
        <p:spPr>
          <a:xfrm>
            <a:off x="8109311" y="2393792"/>
            <a:ext cx="3360212" cy="3740893"/>
          </a:xfrm>
        </p:spPr>
        <p:txBody>
          <a:bodyPr vert="horz" lIns="91440" tIns="45720" rIns="91440" bIns="45720" rtlCol="0" anchor="ctr">
            <a:normAutofit/>
          </a:bodyPr>
          <a:lstStyle/>
          <a:p>
            <a:r>
              <a:rPr lang="en-US" altLang="nl-NL" sz="1800" dirty="0"/>
              <a:t>De urine </a:t>
            </a:r>
            <a:r>
              <a:rPr lang="en-US" altLang="nl-NL" sz="1800" dirty="0" err="1"/>
              <a:t>wordt</a:t>
            </a:r>
            <a:r>
              <a:rPr lang="en-US" altLang="nl-NL" sz="1800" dirty="0"/>
              <a:t> </a:t>
            </a:r>
            <a:r>
              <a:rPr lang="en-US" altLang="nl-NL" sz="1800" dirty="0" err="1"/>
              <a:t>verzameld</a:t>
            </a:r>
            <a:r>
              <a:rPr lang="en-US" altLang="nl-NL" sz="1800" dirty="0"/>
              <a:t> in het </a:t>
            </a:r>
            <a:r>
              <a:rPr lang="en-US" altLang="nl-NL" sz="1800" dirty="0" err="1"/>
              <a:t>nierbekken</a:t>
            </a:r>
            <a:r>
              <a:rPr lang="en-US" altLang="nl-NL" sz="1800" dirty="0"/>
              <a:t> om </a:t>
            </a:r>
            <a:r>
              <a:rPr lang="en-US" altLang="nl-NL" sz="1800" dirty="0" err="1"/>
              <a:t>vervolgens</a:t>
            </a:r>
            <a:r>
              <a:rPr lang="en-US" altLang="nl-NL" sz="1800" dirty="0"/>
              <a:t> </a:t>
            </a:r>
            <a:r>
              <a:rPr lang="en-US" altLang="nl-NL" sz="1800" dirty="0" err="1"/>
              <a:t>te</a:t>
            </a:r>
            <a:r>
              <a:rPr lang="en-US" altLang="nl-NL" sz="1800" dirty="0"/>
              <a:t> </a:t>
            </a:r>
            <a:r>
              <a:rPr lang="en-US" altLang="nl-NL" sz="1800" dirty="0" err="1"/>
              <a:t>worden</a:t>
            </a:r>
            <a:r>
              <a:rPr lang="en-US" altLang="nl-NL" sz="1800" dirty="0"/>
              <a:t> </a:t>
            </a:r>
            <a:r>
              <a:rPr lang="en-US" altLang="nl-NL" sz="1800" dirty="0" err="1"/>
              <a:t>afgevoerd</a:t>
            </a:r>
            <a:r>
              <a:rPr lang="en-US" altLang="nl-NL" sz="1800" dirty="0"/>
              <a:t> via de </a:t>
            </a:r>
            <a:r>
              <a:rPr lang="en-US" altLang="nl-NL" sz="1800" dirty="0" err="1"/>
              <a:t>urineleider</a:t>
            </a:r>
            <a:r>
              <a:rPr lang="en-US" altLang="nl-NL" sz="1800" dirty="0"/>
              <a:t> </a:t>
            </a:r>
            <a:r>
              <a:rPr lang="en-US" altLang="nl-NL" sz="1800" dirty="0" err="1"/>
              <a:t>naar</a:t>
            </a:r>
            <a:r>
              <a:rPr lang="en-US" altLang="nl-NL" sz="1800" dirty="0"/>
              <a:t> de </a:t>
            </a:r>
            <a:r>
              <a:rPr lang="en-US" altLang="nl-NL" sz="1800" dirty="0" err="1"/>
              <a:t>blaas</a:t>
            </a:r>
            <a:r>
              <a:rPr lang="en-US" altLang="nl-NL" sz="1800" dirty="0"/>
              <a:t>.</a:t>
            </a:r>
          </a:p>
        </p:txBody>
      </p:sp>
      <p:cxnSp>
        <p:nvCxnSpPr>
          <p:cNvPr id="14341" name="Rechte verbindingslijn met pijl 6">
            <a:extLst>
              <a:ext uri="{FF2B5EF4-FFF2-40B4-BE49-F238E27FC236}">
                <a16:creationId xmlns:a16="http://schemas.microsoft.com/office/drawing/2014/main" id="{8FA86FF7-F079-4D3D-96B3-1692582C7BFF}"/>
              </a:ext>
            </a:extLst>
          </p:cNvPr>
          <p:cNvCxnSpPr>
            <a:cxnSpLocks noChangeShapeType="1"/>
          </p:cNvCxnSpPr>
          <p:nvPr/>
        </p:nvCxnSpPr>
        <p:spPr bwMode="auto">
          <a:xfrm flipV="1">
            <a:off x="3881120" y="4028187"/>
            <a:ext cx="4439920" cy="1"/>
          </a:xfrm>
          <a:prstGeom prst="straightConnector1">
            <a:avLst/>
          </a:prstGeom>
          <a:noFill/>
          <a:ln w="2540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4342" name="Rechte verbindingslijn met pijl 7">
            <a:extLst>
              <a:ext uri="{FF2B5EF4-FFF2-40B4-BE49-F238E27FC236}">
                <a16:creationId xmlns:a16="http://schemas.microsoft.com/office/drawing/2014/main" id="{5E8715BD-03E2-4FE7-8DD0-6F08EF5F8601}"/>
              </a:ext>
            </a:extLst>
          </p:cNvPr>
          <p:cNvCxnSpPr>
            <a:cxnSpLocks noChangeShapeType="1"/>
          </p:cNvCxnSpPr>
          <p:nvPr/>
        </p:nvCxnSpPr>
        <p:spPr bwMode="auto">
          <a:xfrm>
            <a:off x="4071422" y="4622800"/>
            <a:ext cx="4361378" cy="0"/>
          </a:xfrm>
          <a:prstGeom prst="straightConnector1">
            <a:avLst/>
          </a:prstGeom>
          <a:noFill/>
          <a:ln w="25400" algn="ctr">
            <a:solidFill>
              <a:schemeClr val="tx1"/>
            </a:solidFill>
            <a:round/>
            <a:headEnd/>
            <a:tailEnd type="arrow"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41960831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448055"/>
            <a:ext cx="3414370"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0482" name="AutoShape 2">
            <a:extLst>
              <a:ext uri="{FF2B5EF4-FFF2-40B4-BE49-F238E27FC236}">
                <a16:creationId xmlns:a16="http://schemas.microsoft.com/office/drawing/2014/main" id="{82FED0D7-E5C2-422D-B373-3BBD9E45D381}"/>
              </a:ext>
            </a:extLst>
          </p:cNvPr>
          <p:cNvSpPr>
            <a:spLocks noGrp="1" noChangeArrowheads="1"/>
          </p:cNvSpPr>
          <p:nvPr>
            <p:ph type="title" idx="4294967295"/>
          </p:nvPr>
        </p:nvSpPr>
        <p:spPr>
          <a:xfrm>
            <a:off x="777240" y="731519"/>
            <a:ext cx="2845191" cy="3237579"/>
          </a:xfrm>
        </p:spPr>
        <p:txBody>
          <a:bodyPr vert="horz" lIns="91440" tIns="45720" rIns="91440" bIns="45720" rtlCol="0" anchor="ctr">
            <a:normAutofit/>
          </a:bodyPr>
          <a:lstStyle/>
          <a:p>
            <a:pPr>
              <a:defRPr/>
            </a:pPr>
            <a:r>
              <a:rPr lang="en-US" altLang="nl-NL" sz="3800" kern="1200">
                <a:solidFill>
                  <a:srgbClr val="FFFFFF"/>
                </a:solidFill>
                <a:latin typeface="+mj-lt"/>
                <a:ea typeface="+mj-ea"/>
                <a:cs typeface="+mj-cs"/>
              </a:rPr>
              <a:t>Vervolg</a:t>
            </a:r>
          </a:p>
        </p:txBody>
      </p:sp>
      <p:sp>
        <p:nvSpPr>
          <p:cNvPr id="75" name="Rectangle 74">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4419227"/>
            <a:ext cx="3414369" cy="1979852"/>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77" name="Rectangle 76">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4603" y="448055"/>
            <a:ext cx="7688475"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483" name="Rectangle 3">
            <a:extLst>
              <a:ext uri="{FF2B5EF4-FFF2-40B4-BE49-F238E27FC236}">
                <a16:creationId xmlns:a16="http://schemas.microsoft.com/office/drawing/2014/main" id="{BB17508C-0F7D-4A58-8041-A37ABF045737}"/>
              </a:ext>
            </a:extLst>
          </p:cNvPr>
          <p:cNvSpPr>
            <a:spLocks noGrp="1" noChangeArrowheads="1"/>
          </p:cNvSpPr>
          <p:nvPr>
            <p:ph type="body" idx="4294967295"/>
          </p:nvPr>
        </p:nvSpPr>
        <p:spPr>
          <a:xfrm>
            <a:off x="4379709" y="686862"/>
            <a:ext cx="7037591" cy="5475129"/>
          </a:xfrm>
        </p:spPr>
        <p:txBody>
          <a:bodyPr vert="horz" lIns="91440" tIns="45720" rIns="91440" bIns="45720" rtlCol="0" anchor="ctr">
            <a:normAutofit/>
          </a:bodyPr>
          <a:lstStyle/>
          <a:p>
            <a:r>
              <a:rPr lang="en-US" altLang="nl-NL" sz="2600"/>
              <a:t>Deze urine wordt opgevangen in het nierbekken.</a:t>
            </a:r>
          </a:p>
          <a:p>
            <a:r>
              <a:rPr lang="en-US" altLang="nl-NL" sz="2600"/>
              <a:t>Via de urineleiders gaat dat naar de blaas.                                        (oa door een peristaltische beweging van de urineleider)</a:t>
            </a:r>
          </a:p>
          <a:p>
            <a:r>
              <a:rPr lang="en-US" altLang="nl-NL" sz="2600"/>
              <a:t>In de blaas verzamelt zich de urine(200-max 900 ml)</a:t>
            </a:r>
          </a:p>
        </p:txBody>
      </p:sp>
    </p:spTree>
    <p:extLst>
      <p:ext uri="{BB962C8B-B14F-4D97-AF65-F5344CB8AC3E}">
        <p14:creationId xmlns:p14="http://schemas.microsoft.com/office/powerpoint/2010/main" val="24580667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Effect transition="in" filter="fade">
                                      <p:cBhvr>
                                        <p:cTn id="7" dur="1000"/>
                                        <p:tgtEl>
                                          <p:spTgt spid="20483">
                                            <p:txEl>
                                              <p:pRg st="0" end="0"/>
                                            </p:txEl>
                                          </p:spTgt>
                                        </p:tgtEl>
                                      </p:cBhvr>
                                    </p:animEffect>
                                    <p:anim calcmode="lin" valueType="num">
                                      <p:cBhvr>
                                        <p:cTn id="8" dur="1000" fill="hold"/>
                                        <p:tgtEl>
                                          <p:spTgt spid="2048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048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0483">
                                            <p:txEl>
                                              <p:pRg st="1" end="1"/>
                                            </p:txEl>
                                          </p:spTgt>
                                        </p:tgtEl>
                                        <p:attrNameLst>
                                          <p:attrName>style.visibility</p:attrName>
                                        </p:attrNameLst>
                                      </p:cBhvr>
                                      <p:to>
                                        <p:strVal val="visible"/>
                                      </p:to>
                                    </p:set>
                                    <p:animEffect transition="in" filter="fade">
                                      <p:cBhvr>
                                        <p:cTn id="14" dur="1000"/>
                                        <p:tgtEl>
                                          <p:spTgt spid="20483">
                                            <p:txEl>
                                              <p:pRg st="1" end="1"/>
                                            </p:txEl>
                                          </p:spTgt>
                                        </p:tgtEl>
                                      </p:cBhvr>
                                    </p:animEffect>
                                    <p:anim calcmode="lin" valueType="num">
                                      <p:cBhvr>
                                        <p:cTn id="15" dur="1000" fill="hold"/>
                                        <p:tgtEl>
                                          <p:spTgt spid="2048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048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0483">
                                            <p:txEl>
                                              <p:pRg st="2" end="2"/>
                                            </p:txEl>
                                          </p:spTgt>
                                        </p:tgtEl>
                                        <p:attrNameLst>
                                          <p:attrName>style.visibility</p:attrName>
                                        </p:attrNameLst>
                                      </p:cBhvr>
                                      <p:to>
                                        <p:strVal val="visible"/>
                                      </p:to>
                                    </p:set>
                                    <p:animEffect transition="in" filter="fade">
                                      <p:cBhvr>
                                        <p:cTn id="21" dur="1000"/>
                                        <p:tgtEl>
                                          <p:spTgt spid="20483">
                                            <p:txEl>
                                              <p:pRg st="2" end="2"/>
                                            </p:txEl>
                                          </p:spTgt>
                                        </p:tgtEl>
                                      </p:cBhvr>
                                    </p:animEffect>
                                    <p:anim calcmode="lin" valueType="num">
                                      <p:cBhvr>
                                        <p:cTn id="22" dur="1000" fill="hold"/>
                                        <p:tgtEl>
                                          <p:spTgt spid="2048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048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448055"/>
            <a:ext cx="3414370"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1506" name="AutoShape 2">
            <a:extLst>
              <a:ext uri="{FF2B5EF4-FFF2-40B4-BE49-F238E27FC236}">
                <a16:creationId xmlns:a16="http://schemas.microsoft.com/office/drawing/2014/main" id="{984DF710-057B-4F6C-9F5F-45931CF2A693}"/>
              </a:ext>
            </a:extLst>
          </p:cNvPr>
          <p:cNvSpPr>
            <a:spLocks noGrp="1" noChangeArrowheads="1"/>
          </p:cNvSpPr>
          <p:nvPr>
            <p:ph type="title" idx="4294967295"/>
          </p:nvPr>
        </p:nvSpPr>
        <p:spPr>
          <a:xfrm>
            <a:off x="777240" y="731519"/>
            <a:ext cx="2845191" cy="3237579"/>
          </a:xfrm>
        </p:spPr>
        <p:txBody>
          <a:bodyPr vert="horz" lIns="91440" tIns="45720" rIns="91440" bIns="45720" rtlCol="0" anchor="ctr">
            <a:normAutofit/>
          </a:bodyPr>
          <a:lstStyle/>
          <a:p>
            <a:pPr>
              <a:defRPr/>
            </a:pPr>
            <a:r>
              <a:rPr lang="en-US" altLang="nl-NL" sz="3800" kern="1200">
                <a:solidFill>
                  <a:srgbClr val="FFFFFF"/>
                </a:solidFill>
                <a:latin typeface="+mj-lt"/>
                <a:ea typeface="+mj-ea"/>
                <a:cs typeface="+mj-cs"/>
              </a:rPr>
              <a:t>Mechanisme van het urineren</a:t>
            </a:r>
          </a:p>
        </p:txBody>
      </p:sp>
      <p:sp>
        <p:nvSpPr>
          <p:cNvPr id="137" name="Rectangle 136">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4419227"/>
            <a:ext cx="3414369" cy="1979852"/>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39" name="Rectangle 138">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4603" y="448055"/>
            <a:ext cx="7688475"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507" name="Rectangle 3">
            <a:extLst>
              <a:ext uri="{FF2B5EF4-FFF2-40B4-BE49-F238E27FC236}">
                <a16:creationId xmlns:a16="http://schemas.microsoft.com/office/drawing/2014/main" id="{7D05D221-BAEA-4E8B-AAF6-0A22746600A2}"/>
              </a:ext>
            </a:extLst>
          </p:cNvPr>
          <p:cNvSpPr>
            <a:spLocks noGrp="1" noChangeArrowheads="1"/>
          </p:cNvSpPr>
          <p:nvPr>
            <p:ph type="body" idx="4294967295"/>
          </p:nvPr>
        </p:nvSpPr>
        <p:spPr>
          <a:xfrm>
            <a:off x="4379709" y="686862"/>
            <a:ext cx="7037591" cy="5475129"/>
          </a:xfrm>
        </p:spPr>
        <p:txBody>
          <a:bodyPr vert="horz" lIns="91440" tIns="45720" rIns="91440" bIns="45720" rtlCol="0" anchor="ctr">
            <a:normAutofit/>
          </a:bodyPr>
          <a:lstStyle/>
          <a:p>
            <a:r>
              <a:rPr lang="en-US" altLang="nl-NL" sz="2600"/>
              <a:t>De blaas heeft 2 kringspieren</a:t>
            </a:r>
          </a:p>
          <a:p>
            <a:pPr lvl="1"/>
            <a:r>
              <a:rPr lang="en-US" altLang="nl-NL" sz="2600"/>
              <a:t>De inwendige(onwillekeurige)</a:t>
            </a:r>
          </a:p>
          <a:p>
            <a:pPr lvl="1"/>
            <a:r>
              <a:rPr lang="en-US" altLang="nl-NL" sz="2600"/>
              <a:t>De uitwendige(willekeurige)</a:t>
            </a:r>
          </a:p>
        </p:txBody>
      </p:sp>
    </p:spTree>
    <p:extLst>
      <p:ext uri="{BB962C8B-B14F-4D97-AF65-F5344CB8AC3E}">
        <p14:creationId xmlns:p14="http://schemas.microsoft.com/office/powerpoint/2010/main" val="27738252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Effect transition="in" filter="fade">
                                      <p:cBhvr>
                                        <p:cTn id="7" dur="1000"/>
                                        <p:tgtEl>
                                          <p:spTgt spid="21507">
                                            <p:txEl>
                                              <p:pRg st="0" end="0"/>
                                            </p:txEl>
                                          </p:spTgt>
                                        </p:tgtEl>
                                      </p:cBhvr>
                                    </p:animEffect>
                                    <p:anim calcmode="lin" valueType="num">
                                      <p:cBhvr>
                                        <p:cTn id="8" dur="1000" fill="hold"/>
                                        <p:tgtEl>
                                          <p:spTgt spid="2150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1507">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1507">
                                            <p:txEl>
                                              <p:pRg st="1" end="1"/>
                                            </p:txEl>
                                          </p:spTgt>
                                        </p:tgtEl>
                                        <p:attrNameLst>
                                          <p:attrName>style.visibility</p:attrName>
                                        </p:attrNameLst>
                                      </p:cBhvr>
                                      <p:to>
                                        <p:strVal val="visible"/>
                                      </p:to>
                                    </p:set>
                                    <p:animEffect transition="in" filter="fade">
                                      <p:cBhvr>
                                        <p:cTn id="12" dur="1000"/>
                                        <p:tgtEl>
                                          <p:spTgt spid="21507">
                                            <p:txEl>
                                              <p:pRg st="1" end="1"/>
                                            </p:txEl>
                                          </p:spTgt>
                                        </p:tgtEl>
                                      </p:cBhvr>
                                    </p:animEffect>
                                    <p:anim calcmode="lin" valueType="num">
                                      <p:cBhvr>
                                        <p:cTn id="13" dur="1000" fill="hold"/>
                                        <p:tgtEl>
                                          <p:spTgt spid="21507">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1507">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1507">
                                            <p:txEl>
                                              <p:pRg st="2" end="2"/>
                                            </p:txEl>
                                          </p:spTgt>
                                        </p:tgtEl>
                                        <p:attrNameLst>
                                          <p:attrName>style.visibility</p:attrName>
                                        </p:attrNameLst>
                                      </p:cBhvr>
                                      <p:to>
                                        <p:strVal val="visible"/>
                                      </p:to>
                                    </p:set>
                                    <p:animEffect transition="in" filter="fade">
                                      <p:cBhvr>
                                        <p:cTn id="17" dur="1000"/>
                                        <p:tgtEl>
                                          <p:spTgt spid="21507">
                                            <p:txEl>
                                              <p:pRg st="2" end="2"/>
                                            </p:txEl>
                                          </p:spTgt>
                                        </p:tgtEl>
                                      </p:cBhvr>
                                    </p:animEffect>
                                    <p:anim calcmode="lin" valueType="num">
                                      <p:cBhvr>
                                        <p:cTn id="18" dur="1000" fill="hold"/>
                                        <p:tgtEl>
                                          <p:spTgt spid="21507">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150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448055"/>
            <a:ext cx="3414370"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2530" name="AutoShape 2">
            <a:extLst>
              <a:ext uri="{FF2B5EF4-FFF2-40B4-BE49-F238E27FC236}">
                <a16:creationId xmlns:a16="http://schemas.microsoft.com/office/drawing/2014/main" id="{B9D3F5D3-37BA-4C22-9006-0E6849F7A40C}"/>
              </a:ext>
            </a:extLst>
          </p:cNvPr>
          <p:cNvSpPr>
            <a:spLocks noGrp="1" noChangeArrowheads="1"/>
          </p:cNvSpPr>
          <p:nvPr>
            <p:ph type="title" idx="4294967295"/>
          </p:nvPr>
        </p:nvSpPr>
        <p:spPr>
          <a:xfrm>
            <a:off x="777240" y="731519"/>
            <a:ext cx="2845191" cy="3237579"/>
          </a:xfrm>
        </p:spPr>
        <p:txBody>
          <a:bodyPr vert="horz" lIns="91440" tIns="45720" rIns="91440" bIns="45720" rtlCol="0" anchor="ctr">
            <a:normAutofit/>
          </a:bodyPr>
          <a:lstStyle/>
          <a:p>
            <a:pPr>
              <a:defRPr/>
            </a:pPr>
            <a:r>
              <a:rPr lang="en-US" altLang="nl-NL" sz="3800" kern="1200">
                <a:solidFill>
                  <a:srgbClr val="FFFFFF"/>
                </a:solidFill>
                <a:latin typeface="+mj-lt"/>
                <a:ea typeface="+mj-ea"/>
                <a:cs typeface="+mj-cs"/>
              </a:rPr>
              <a:t>vervolg</a:t>
            </a:r>
          </a:p>
        </p:txBody>
      </p:sp>
      <p:sp>
        <p:nvSpPr>
          <p:cNvPr id="75" name="Rectangle 74">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4419227"/>
            <a:ext cx="3414369" cy="1979852"/>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77" name="Rectangle 76">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4603" y="448055"/>
            <a:ext cx="7688475"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531" name="Rectangle 3">
            <a:extLst>
              <a:ext uri="{FF2B5EF4-FFF2-40B4-BE49-F238E27FC236}">
                <a16:creationId xmlns:a16="http://schemas.microsoft.com/office/drawing/2014/main" id="{BC002C8F-C5A2-4286-8953-4A9D98DEA46F}"/>
              </a:ext>
            </a:extLst>
          </p:cNvPr>
          <p:cNvSpPr>
            <a:spLocks noGrp="1" noChangeArrowheads="1"/>
          </p:cNvSpPr>
          <p:nvPr>
            <p:ph type="body" idx="4294967295"/>
          </p:nvPr>
        </p:nvSpPr>
        <p:spPr>
          <a:xfrm>
            <a:off x="4379709" y="686862"/>
            <a:ext cx="7037591" cy="5475129"/>
          </a:xfrm>
        </p:spPr>
        <p:txBody>
          <a:bodyPr vert="horz" lIns="91440" tIns="45720" rIns="91440" bIns="45720" rtlCol="0" anchor="ctr">
            <a:normAutofit/>
          </a:bodyPr>
          <a:lstStyle/>
          <a:p>
            <a:pPr marL="365760">
              <a:defRPr/>
            </a:pPr>
            <a:r>
              <a:rPr lang="en-US" altLang="nl-NL" sz="2600"/>
              <a:t>De blaas is vol (ong.350 ml)</a:t>
            </a:r>
          </a:p>
          <a:p>
            <a:pPr marL="365760">
              <a:defRPr/>
            </a:pPr>
            <a:r>
              <a:rPr lang="en-US" altLang="nl-NL" sz="2600"/>
              <a:t>Wand van de blaas rekt op</a:t>
            </a:r>
          </a:p>
          <a:p>
            <a:pPr marL="365760">
              <a:defRPr/>
            </a:pPr>
            <a:r>
              <a:rPr lang="en-US" altLang="nl-NL" sz="2600"/>
              <a:t>Er gaat een seintje naar de hersenen</a:t>
            </a:r>
          </a:p>
          <a:p>
            <a:pPr marL="365760">
              <a:defRPr/>
            </a:pPr>
            <a:r>
              <a:rPr lang="en-US" altLang="nl-NL" sz="2600"/>
              <a:t>Bewustwording van de blaas is vol</a:t>
            </a:r>
          </a:p>
          <a:p>
            <a:pPr marL="365760">
              <a:defRPr/>
            </a:pPr>
            <a:r>
              <a:rPr lang="en-US" altLang="nl-NL" sz="2600"/>
              <a:t>In een reflex is er een ontspanning van de inwendige en aanspanning van de uitwendige kringspier</a:t>
            </a:r>
          </a:p>
          <a:p>
            <a:pPr marL="365760">
              <a:defRPr/>
            </a:pPr>
            <a:r>
              <a:rPr lang="en-US" altLang="nl-NL" sz="2600"/>
              <a:t>Lozingsplaats zoeken</a:t>
            </a:r>
          </a:p>
          <a:p>
            <a:pPr marL="365760">
              <a:defRPr/>
            </a:pPr>
            <a:r>
              <a:rPr lang="en-US" altLang="nl-NL" sz="2600"/>
              <a:t>Bewust ontspannen van de uitwendige spier</a:t>
            </a:r>
          </a:p>
          <a:p>
            <a:pPr marL="365760">
              <a:defRPr/>
            </a:pPr>
            <a:r>
              <a:rPr lang="en-US" altLang="nl-NL" sz="2600"/>
              <a:t>Hierdoor gecontroleerde lozing van de urine</a:t>
            </a:r>
          </a:p>
          <a:p>
            <a:pPr marL="365760">
              <a:defRPr/>
            </a:pPr>
            <a:endParaRPr lang="en-US" altLang="nl-NL" sz="2600"/>
          </a:p>
        </p:txBody>
      </p:sp>
    </p:spTree>
    <p:extLst>
      <p:ext uri="{BB962C8B-B14F-4D97-AF65-F5344CB8AC3E}">
        <p14:creationId xmlns:p14="http://schemas.microsoft.com/office/powerpoint/2010/main" val="18217776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Effect transition="in" filter="fade">
                                      <p:cBhvr>
                                        <p:cTn id="7" dur="1000"/>
                                        <p:tgtEl>
                                          <p:spTgt spid="22531">
                                            <p:txEl>
                                              <p:pRg st="0" end="0"/>
                                            </p:txEl>
                                          </p:spTgt>
                                        </p:tgtEl>
                                      </p:cBhvr>
                                    </p:animEffect>
                                    <p:anim calcmode="lin" valueType="num">
                                      <p:cBhvr>
                                        <p:cTn id="8" dur="1000" fill="hold"/>
                                        <p:tgtEl>
                                          <p:spTgt spid="2253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253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2531">
                                            <p:txEl>
                                              <p:pRg st="1" end="1"/>
                                            </p:txEl>
                                          </p:spTgt>
                                        </p:tgtEl>
                                        <p:attrNameLst>
                                          <p:attrName>style.visibility</p:attrName>
                                        </p:attrNameLst>
                                      </p:cBhvr>
                                      <p:to>
                                        <p:strVal val="visible"/>
                                      </p:to>
                                    </p:set>
                                    <p:animEffect transition="in" filter="fade">
                                      <p:cBhvr>
                                        <p:cTn id="14" dur="1000"/>
                                        <p:tgtEl>
                                          <p:spTgt spid="22531">
                                            <p:txEl>
                                              <p:pRg st="1" end="1"/>
                                            </p:txEl>
                                          </p:spTgt>
                                        </p:tgtEl>
                                      </p:cBhvr>
                                    </p:animEffect>
                                    <p:anim calcmode="lin" valueType="num">
                                      <p:cBhvr>
                                        <p:cTn id="15" dur="1000" fill="hold"/>
                                        <p:tgtEl>
                                          <p:spTgt spid="22531">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253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2531">
                                            <p:txEl>
                                              <p:pRg st="2" end="2"/>
                                            </p:txEl>
                                          </p:spTgt>
                                        </p:tgtEl>
                                        <p:attrNameLst>
                                          <p:attrName>style.visibility</p:attrName>
                                        </p:attrNameLst>
                                      </p:cBhvr>
                                      <p:to>
                                        <p:strVal val="visible"/>
                                      </p:to>
                                    </p:set>
                                    <p:animEffect transition="in" filter="fade">
                                      <p:cBhvr>
                                        <p:cTn id="21" dur="1000"/>
                                        <p:tgtEl>
                                          <p:spTgt spid="22531">
                                            <p:txEl>
                                              <p:pRg st="2" end="2"/>
                                            </p:txEl>
                                          </p:spTgt>
                                        </p:tgtEl>
                                      </p:cBhvr>
                                    </p:animEffect>
                                    <p:anim calcmode="lin" valueType="num">
                                      <p:cBhvr>
                                        <p:cTn id="22" dur="1000" fill="hold"/>
                                        <p:tgtEl>
                                          <p:spTgt spid="22531">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253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2531">
                                            <p:txEl>
                                              <p:pRg st="3" end="3"/>
                                            </p:txEl>
                                          </p:spTgt>
                                        </p:tgtEl>
                                        <p:attrNameLst>
                                          <p:attrName>style.visibility</p:attrName>
                                        </p:attrNameLst>
                                      </p:cBhvr>
                                      <p:to>
                                        <p:strVal val="visible"/>
                                      </p:to>
                                    </p:set>
                                    <p:animEffect transition="in" filter="fade">
                                      <p:cBhvr>
                                        <p:cTn id="28" dur="1000"/>
                                        <p:tgtEl>
                                          <p:spTgt spid="22531">
                                            <p:txEl>
                                              <p:pRg st="3" end="3"/>
                                            </p:txEl>
                                          </p:spTgt>
                                        </p:tgtEl>
                                      </p:cBhvr>
                                    </p:animEffect>
                                    <p:anim calcmode="lin" valueType="num">
                                      <p:cBhvr>
                                        <p:cTn id="29" dur="1000" fill="hold"/>
                                        <p:tgtEl>
                                          <p:spTgt spid="22531">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253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2531">
                                            <p:txEl>
                                              <p:pRg st="4" end="4"/>
                                            </p:txEl>
                                          </p:spTgt>
                                        </p:tgtEl>
                                        <p:attrNameLst>
                                          <p:attrName>style.visibility</p:attrName>
                                        </p:attrNameLst>
                                      </p:cBhvr>
                                      <p:to>
                                        <p:strVal val="visible"/>
                                      </p:to>
                                    </p:set>
                                    <p:animEffect transition="in" filter="fade">
                                      <p:cBhvr>
                                        <p:cTn id="35" dur="1000"/>
                                        <p:tgtEl>
                                          <p:spTgt spid="22531">
                                            <p:txEl>
                                              <p:pRg st="4" end="4"/>
                                            </p:txEl>
                                          </p:spTgt>
                                        </p:tgtEl>
                                      </p:cBhvr>
                                    </p:animEffect>
                                    <p:anim calcmode="lin" valueType="num">
                                      <p:cBhvr>
                                        <p:cTn id="36" dur="1000" fill="hold"/>
                                        <p:tgtEl>
                                          <p:spTgt spid="22531">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253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2531">
                                            <p:txEl>
                                              <p:pRg st="5" end="5"/>
                                            </p:txEl>
                                          </p:spTgt>
                                        </p:tgtEl>
                                        <p:attrNameLst>
                                          <p:attrName>style.visibility</p:attrName>
                                        </p:attrNameLst>
                                      </p:cBhvr>
                                      <p:to>
                                        <p:strVal val="visible"/>
                                      </p:to>
                                    </p:set>
                                    <p:animEffect transition="in" filter="fade">
                                      <p:cBhvr>
                                        <p:cTn id="42" dur="1000"/>
                                        <p:tgtEl>
                                          <p:spTgt spid="22531">
                                            <p:txEl>
                                              <p:pRg st="5" end="5"/>
                                            </p:txEl>
                                          </p:spTgt>
                                        </p:tgtEl>
                                      </p:cBhvr>
                                    </p:animEffect>
                                    <p:anim calcmode="lin" valueType="num">
                                      <p:cBhvr>
                                        <p:cTn id="43" dur="1000" fill="hold"/>
                                        <p:tgtEl>
                                          <p:spTgt spid="22531">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22531">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22531">
                                            <p:txEl>
                                              <p:pRg st="6" end="6"/>
                                            </p:txEl>
                                          </p:spTgt>
                                        </p:tgtEl>
                                        <p:attrNameLst>
                                          <p:attrName>style.visibility</p:attrName>
                                        </p:attrNameLst>
                                      </p:cBhvr>
                                      <p:to>
                                        <p:strVal val="visible"/>
                                      </p:to>
                                    </p:set>
                                    <p:animEffect transition="in" filter="fade">
                                      <p:cBhvr>
                                        <p:cTn id="49" dur="1000"/>
                                        <p:tgtEl>
                                          <p:spTgt spid="22531">
                                            <p:txEl>
                                              <p:pRg st="6" end="6"/>
                                            </p:txEl>
                                          </p:spTgt>
                                        </p:tgtEl>
                                      </p:cBhvr>
                                    </p:animEffect>
                                    <p:anim calcmode="lin" valueType="num">
                                      <p:cBhvr>
                                        <p:cTn id="50" dur="1000" fill="hold"/>
                                        <p:tgtEl>
                                          <p:spTgt spid="22531">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22531">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22531">
                                            <p:txEl>
                                              <p:pRg st="7" end="7"/>
                                            </p:txEl>
                                          </p:spTgt>
                                        </p:tgtEl>
                                        <p:attrNameLst>
                                          <p:attrName>style.visibility</p:attrName>
                                        </p:attrNameLst>
                                      </p:cBhvr>
                                      <p:to>
                                        <p:strVal val="visible"/>
                                      </p:to>
                                    </p:set>
                                    <p:animEffect transition="in" filter="fade">
                                      <p:cBhvr>
                                        <p:cTn id="56" dur="1000"/>
                                        <p:tgtEl>
                                          <p:spTgt spid="22531">
                                            <p:txEl>
                                              <p:pRg st="7" end="7"/>
                                            </p:txEl>
                                          </p:spTgt>
                                        </p:tgtEl>
                                      </p:cBhvr>
                                    </p:animEffect>
                                    <p:anim calcmode="lin" valueType="num">
                                      <p:cBhvr>
                                        <p:cTn id="57" dur="1000" fill="hold"/>
                                        <p:tgtEl>
                                          <p:spTgt spid="22531">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22531">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448055"/>
            <a:ext cx="3414370"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el 1">
            <a:extLst>
              <a:ext uri="{FF2B5EF4-FFF2-40B4-BE49-F238E27FC236}">
                <a16:creationId xmlns:a16="http://schemas.microsoft.com/office/drawing/2014/main" id="{EFD9ACDC-4253-4740-A166-C260785E587B}"/>
              </a:ext>
            </a:extLst>
          </p:cNvPr>
          <p:cNvSpPr>
            <a:spLocks noGrp="1"/>
          </p:cNvSpPr>
          <p:nvPr>
            <p:ph type="title"/>
          </p:nvPr>
        </p:nvSpPr>
        <p:spPr>
          <a:xfrm>
            <a:off x="777240" y="731519"/>
            <a:ext cx="2845191" cy="3237579"/>
          </a:xfrm>
        </p:spPr>
        <p:txBody>
          <a:bodyPr>
            <a:normAutofit/>
          </a:bodyPr>
          <a:lstStyle/>
          <a:p>
            <a:pPr eaLnBrk="1" fontAlgn="auto" hangingPunct="1">
              <a:spcAft>
                <a:spcPts val="0"/>
              </a:spcAft>
              <a:defRPr/>
            </a:pPr>
            <a:r>
              <a:rPr lang="en-US" sz="3800">
                <a:solidFill>
                  <a:srgbClr val="FFFFFF"/>
                </a:solidFill>
              </a:rPr>
              <a:t>Observeren van urine</a:t>
            </a:r>
            <a:endParaRPr lang="nl-NL" sz="3800">
              <a:solidFill>
                <a:srgbClr val="FFFFFF"/>
              </a:solidFill>
            </a:endParaRPr>
          </a:p>
        </p:txBody>
      </p:sp>
      <p:sp>
        <p:nvSpPr>
          <p:cNvPr id="10"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4419227"/>
            <a:ext cx="3414369" cy="1979852"/>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Rectangle 11">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4603" y="448055"/>
            <a:ext cx="7688475"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22F4487F-C821-4FD0-BF43-B4CAA22939DE}"/>
              </a:ext>
            </a:extLst>
          </p:cNvPr>
          <p:cNvSpPr>
            <a:spLocks noGrp="1"/>
          </p:cNvSpPr>
          <p:nvPr>
            <p:ph idx="1"/>
          </p:nvPr>
        </p:nvSpPr>
        <p:spPr>
          <a:xfrm>
            <a:off x="4379709" y="686862"/>
            <a:ext cx="7037591" cy="5475129"/>
          </a:xfrm>
        </p:spPr>
        <p:txBody>
          <a:bodyPr rtlCol="0" anchor="ctr">
            <a:normAutofit/>
          </a:bodyPr>
          <a:lstStyle/>
          <a:p>
            <a:pPr marL="0" indent="0" eaLnBrk="1" fontAlgn="auto" hangingPunct="1">
              <a:buNone/>
              <a:defRPr/>
            </a:pPr>
            <a:r>
              <a:rPr lang="en-US" sz="2600" dirty="0" err="1"/>
              <a:t>Lichamelijke</a:t>
            </a:r>
            <a:r>
              <a:rPr lang="en-US" sz="2600" dirty="0"/>
              <a:t> </a:t>
            </a:r>
            <a:r>
              <a:rPr lang="en-US" sz="2600" dirty="0" err="1"/>
              <a:t>aandoeningen</a:t>
            </a:r>
            <a:r>
              <a:rPr lang="en-US" sz="2600" dirty="0"/>
              <a:t> </a:t>
            </a:r>
            <a:r>
              <a:rPr lang="en-US" sz="2600" dirty="0" err="1"/>
              <a:t>kunnen</a:t>
            </a:r>
            <a:r>
              <a:rPr lang="en-US" sz="2600" dirty="0"/>
              <a:t> </a:t>
            </a:r>
            <a:r>
              <a:rPr lang="en-US" sz="2600" dirty="0" err="1"/>
              <a:t>zich</a:t>
            </a:r>
            <a:r>
              <a:rPr lang="en-US" sz="2600" dirty="0"/>
              <a:t> </a:t>
            </a:r>
            <a:r>
              <a:rPr lang="en-US" sz="2600" dirty="0" err="1"/>
              <a:t>uiten</a:t>
            </a:r>
            <a:r>
              <a:rPr lang="en-US" sz="2600" dirty="0"/>
              <a:t> in </a:t>
            </a:r>
            <a:r>
              <a:rPr lang="en-US" sz="2600" dirty="0" err="1"/>
              <a:t>onder</a:t>
            </a:r>
            <a:r>
              <a:rPr lang="en-US" sz="2600" dirty="0"/>
              <a:t> </a:t>
            </a:r>
            <a:r>
              <a:rPr lang="en-US" sz="2600" dirty="0" err="1"/>
              <a:t>meer</a:t>
            </a:r>
            <a:r>
              <a:rPr lang="en-US" sz="2600" dirty="0"/>
              <a:t> </a:t>
            </a:r>
            <a:r>
              <a:rPr lang="en-US" sz="2600" dirty="0" err="1"/>
              <a:t>afwijkende</a:t>
            </a:r>
            <a:r>
              <a:rPr lang="en-US" sz="2600" dirty="0"/>
              <a:t> </a:t>
            </a:r>
            <a:r>
              <a:rPr lang="en-US" sz="2600" dirty="0" err="1"/>
              <a:t>observatiepunten</a:t>
            </a:r>
            <a:r>
              <a:rPr lang="en-US" sz="2600" dirty="0"/>
              <a:t> </a:t>
            </a:r>
            <a:r>
              <a:rPr lang="en-US" sz="2600" dirty="0" err="1"/>
              <a:t>aan</a:t>
            </a:r>
            <a:r>
              <a:rPr lang="en-US" sz="2600" dirty="0"/>
              <a:t> de urine.</a:t>
            </a:r>
          </a:p>
          <a:p>
            <a:pPr marL="0" indent="0" eaLnBrk="1" fontAlgn="auto" hangingPunct="1">
              <a:buFont typeface="Wingdings 3" panose="05040102010807070707" pitchFamily="18" charset="2"/>
              <a:buNone/>
              <a:defRPr/>
            </a:pPr>
            <a:endParaRPr lang="en-US" sz="2600" dirty="0"/>
          </a:p>
          <a:p>
            <a:pPr eaLnBrk="1" fontAlgn="auto" hangingPunct="1">
              <a:defRPr/>
            </a:pPr>
            <a:r>
              <a:rPr lang="en-US" sz="2600" dirty="0" err="1"/>
              <a:t>Er</a:t>
            </a:r>
            <a:r>
              <a:rPr lang="en-US" sz="2600" dirty="0"/>
              <a:t> </a:t>
            </a:r>
            <a:r>
              <a:rPr lang="en-US" sz="2600" dirty="0" err="1"/>
              <a:t>zijn</a:t>
            </a:r>
            <a:r>
              <a:rPr lang="en-US" sz="2600" dirty="0"/>
              <a:t> 6 </a:t>
            </a:r>
            <a:r>
              <a:rPr lang="en-US" sz="2600" dirty="0" err="1"/>
              <a:t>observatiepunten</a:t>
            </a:r>
            <a:r>
              <a:rPr lang="en-US" sz="2600" dirty="0"/>
              <a:t>.</a:t>
            </a:r>
          </a:p>
          <a:p>
            <a:pPr lvl="2" eaLnBrk="1" fontAlgn="auto" hangingPunct="1">
              <a:defRPr/>
            </a:pPr>
            <a:r>
              <a:rPr lang="en-US" sz="2600" dirty="0"/>
              <a:t>1.frequentie</a:t>
            </a:r>
          </a:p>
          <a:p>
            <a:pPr lvl="2" eaLnBrk="1" fontAlgn="auto" hangingPunct="1">
              <a:defRPr/>
            </a:pPr>
            <a:r>
              <a:rPr lang="en-US" sz="2600" dirty="0"/>
              <a:t>2.hoeveelheid</a:t>
            </a:r>
          </a:p>
          <a:p>
            <a:pPr lvl="2" eaLnBrk="1" fontAlgn="auto" hangingPunct="1">
              <a:defRPr/>
            </a:pPr>
            <a:r>
              <a:rPr lang="en-US" sz="2600" dirty="0"/>
              <a:t>3.kleur</a:t>
            </a:r>
          </a:p>
          <a:p>
            <a:pPr lvl="2" eaLnBrk="1" fontAlgn="auto" hangingPunct="1">
              <a:defRPr/>
            </a:pPr>
            <a:r>
              <a:rPr lang="en-US" sz="2600" dirty="0"/>
              <a:t>4.helderheid</a:t>
            </a:r>
          </a:p>
          <a:p>
            <a:pPr lvl="2" eaLnBrk="1" fontAlgn="auto" hangingPunct="1">
              <a:defRPr/>
            </a:pPr>
            <a:r>
              <a:rPr lang="en-US" sz="2600" dirty="0"/>
              <a:t>5.geur</a:t>
            </a:r>
          </a:p>
          <a:p>
            <a:pPr lvl="2" eaLnBrk="1" fontAlgn="auto" hangingPunct="1">
              <a:defRPr/>
            </a:pPr>
            <a:r>
              <a:rPr lang="en-US" sz="2600" dirty="0"/>
              <a:t>6. </a:t>
            </a:r>
            <a:r>
              <a:rPr lang="en-US" sz="2600" dirty="0" err="1"/>
              <a:t>wijze</a:t>
            </a:r>
            <a:r>
              <a:rPr lang="en-US" sz="2600" dirty="0"/>
              <a:t> van </a:t>
            </a:r>
            <a:r>
              <a:rPr lang="en-US" sz="2600" dirty="0" err="1"/>
              <a:t>urineren</a:t>
            </a:r>
            <a:r>
              <a:rPr lang="en-US" sz="2600" dirty="0"/>
              <a:t>.</a:t>
            </a:r>
            <a:endParaRPr lang="nl-NL" sz="26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448055"/>
            <a:ext cx="3414370"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el 1">
            <a:extLst>
              <a:ext uri="{FF2B5EF4-FFF2-40B4-BE49-F238E27FC236}">
                <a16:creationId xmlns:a16="http://schemas.microsoft.com/office/drawing/2014/main" id="{8173E8DF-1D26-4772-A35E-00B7AAC63C27}"/>
              </a:ext>
            </a:extLst>
          </p:cNvPr>
          <p:cNvSpPr>
            <a:spLocks noGrp="1"/>
          </p:cNvSpPr>
          <p:nvPr>
            <p:ph type="title"/>
          </p:nvPr>
        </p:nvSpPr>
        <p:spPr>
          <a:xfrm>
            <a:off x="777240" y="731519"/>
            <a:ext cx="2845191" cy="3237579"/>
          </a:xfrm>
        </p:spPr>
        <p:txBody>
          <a:bodyPr>
            <a:normAutofit/>
          </a:bodyPr>
          <a:lstStyle/>
          <a:p>
            <a:pPr eaLnBrk="1" fontAlgn="auto" hangingPunct="1">
              <a:spcAft>
                <a:spcPts val="0"/>
              </a:spcAft>
              <a:defRPr/>
            </a:pPr>
            <a:r>
              <a:rPr lang="en-US" sz="3800">
                <a:solidFill>
                  <a:srgbClr val="FFFFFF"/>
                </a:solidFill>
              </a:rPr>
              <a:t>1.frequentie</a:t>
            </a:r>
            <a:endParaRPr lang="nl-NL" sz="3800">
              <a:solidFill>
                <a:srgbClr val="FFFFFF"/>
              </a:solidFill>
            </a:endParaRPr>
          </a:p>
        </p:txBody>
      </p:sp>
      <p:sp>
        <p:nvSpPr>
          <p:cNvPr id="10"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4419227"/>
            <a:ext cx="3414369" cy="1979852"/>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Rectangle 11">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4603" y="448055"/>
            <a:ext cx="7688475"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B7E6961B-4027-4E3A-86C2-D3F4A21EC328}"/>
              </a:ext>
            </a:extLst>
          </p:cNvPr>
          <p:cNvSpPr>
            <a:spLocks noGrp="1"/>
          </p:cNvSpPr>
          <p:nvPr>
            <p:ph idx="1"/>
          </p:nvPr>
        </p:nvSpPr>
        <p:spPr>
          <a:xfrm>
            <a:off x="4379709" y="686862"/>
            <a:ext cx="7037591" cy="5475129"/>
          </a:xfrm>
        </p:spPr>
        <p:txBody>
          <a:bodyPr rtlCol="0" anchor="ctr">
            <a:normAutofit/>
          </a:bodyPr>
          <a:lstStyle/>
          <a:p>
            <a:pPr>
              <a:defRPr/>
            </a:pPr>
            <a:r>
              <a:rPr lang="en-US" sz="1800" dirty="0" err="1"/>
              <a:t>Frequentie</a:t>
            </a:r>
            <a:r>
              <a:rPr lang="en-US" sz="1800" dirty="0"/>
              <a:t> </a:t>
            </a:r>
            <a:r>
              <a:rPr lang="en-US" sz="1800" dirty="0" err="1"/>
              <a:t>kan</a:t>
            </a:r>
            <a:r>
              <a:rPr lang="en-US" sz="1800" dirty="0"/>
              <a:t> </a:t>
            </a:r>
            <a:r>
              <a:rPr lang="en-US" sz="1800" dirty="0" err="1"/>
              <a:t>verhoogd</a:t>
            </a:r>
            <a:r>
              <a:rPr lang="en-US" sz="1800" dirty="0"/>
              <a:t>. </a:t>
            </a:r>
          </a:p>
          <a:p>
            <a:pPr lvl="1" eaLnBrk="1" fontAlgn="auto" hangingPunct="1">
              <a:defRPr/>
            </a:pPr>
            <a:r>
              <a:rPr lang="en-US" sz="1800" dirty="0" err="1"/>
              <a:t>Vooral</a:t>
            </a:r>
            <a:r>
              <a:rPr lang="en-US" sz="1800" dirty="0"/>
              <a:t> </a:t>
            </a:r>
            <a:r>
              <a:rPr lang="en-US" sz="1800" dirty="0" err="1"/>
              <a:t>s’nachts</a:t>
            </a:r>
            <a:r>
              <a:rPr lang="en-US" sz="1800" dirty="0"/>
              <a:t> </a:t>
            </a:r>
            <a:r>
              <a:rPr lang="en-US" sz="1800" dirty="0" err="1"/>
              <a:t>kan</a:t>
            </a:r>
            <a:r>
              <a:rPr lang="en-US" sz="1800" dirty="0"/>
              <a:t> </a:t>
            </a:r>
            <a:r>
              <a:rPr lang="en-US" sz="1800" dirty="0" err="1"/>
              <a:t>dit</a:t>
            </a:r>
            <a:r>
              <a:rPr lang="en-US" sz="1800" dirty="0"/>
              <a:t> </a:t>
            </a:r>
            <a:r>
              <a:rPr lang="en-US" sz="1800" dirty="0" err="1"/>
              <a:t>zeer</a:t>
            </a:r>
            <a:r>
              <a:rPr lang="en-US" sz="1800" dirty="0"/>
              <a:t> lasting </a:t>
            </a:r>
            <a:r>
              <a:rPr lang="en-US" sz="1800" dirty="0" err="1"/>
              <a:t>zijn</a:t>
            </a:r>
            <a:r>
              <a:rPr lang="en-US" sz="1800" dirty="0"/>
              <a:t> </a:t>
            </a:r>
            <a:r>
              <a:rPr lang="en-US" sz="1800" dirty="0" err="1"/>
              <a:t>en</a:t>
            </a:r>
            <a:r>
              <a:rPr lang="en-US" sz="1800" dirty="0"/>
              <a:t> </a:t>
            </a:r>
            <a:r>
              <a:rPr lang="en-US" sz="1800" dirty="0" err="1"/>
              <a:t>kan</a:t>
            </a:r>
            <a:r>
              <a:rPr lang="en-US" sz="1800" dirty="0"/>
              <a:t> het </a:t>
            </a:r>
            <a:r>
              <a:rPr lang="en-US" sz="1800" dirty="0" err="1"/>
              <a:t>een</a:t>
            </a:r>
            <a:r>
              <a:rPr lang="en-US" sz="1800" dirty="0"/>
              <a:t> </a:t>
            </a:r>
            <a:r>
              <a:rPr lang="en-US" sz="1800" dirty="0" err="1"/>
              <a:t>goede</a:t>
            </a:r>
            <a:r>
              <a:rPr lang="en-US" sz="1800" dirty="0"/>
              <a:t> </a:t>
            </a:r>
            <a:r>
              <a:rPr lang="en-US" sz="1800" dirty="0" err="1"/>
              <a:t>nachtrust</a:t>
            </a:r>
            <a:r>
              <a:rPr lang="en-US" sz="1800" dirty="0"/>
              <a:t> in de </a:t>
            </a:r>
            <a:r>
              <a:rPr lang="en-US" sz="1800" dirty="0" err="1"/>
              <a:t>weg</a:t>
            </a:r>
            <a:r>
              <a:rPr lang="en-US" sz="1800" dirty="0"/>
              <a:t> </a:t>
            </a:r>
            <a:r>
              <a:rPr lang="en-US" sz="1800" dirty="0" err="1"/>
              <a:t>zitten</a:t>
            </a:r>
            <a:r>
              <a:rPr lang="en-US" sz="1800" dirty="0"/>
              <a:t>. </a:t>
            </a:r>
            <a:r>
              <a:rPr lang="en-US" sz="1800" dirty="0" err="1"/>
              <a:t>Hiervoor</a:t>
            </a:r>
            <a:r>
              <a:rPr lang="en-US" sz="1800" dirty="0"/>
              <a:t> </a:t>
            </a:r>
            <a:r>
              <a:rPr lang="en-US" sz="1800" dirty="0" err="1"/>
              <a:t>zijn</a:t>
            </a:r>
            <a:r>
              <a:rPr lang="en-US" sz="1800" dirty="0"/>
              <a:t> </a:t>
            </a:r>
            <a:r>
              <a:rPr lang="en-US" sz="1800" dirty="0" err="1"/>
              <a:t>verschillende</a:t>
            </a:r>
            <a:r>
              <a:rPr lang="en-US" sz="1800" dirty="0"/>
              <a:t> </a:t>
            </a:r>
            <a:r>
              <a:rPr lang="en-US" sz="1800" dirty="0" err="1"/>
              <a:t>oorzaken</a:t>
            </a:r>
            <a:r>
              <a:rPr lang="en-US" sz="1800" dirty="0"/>
              <a:t>: </a:t>
            </a:r>
            <a:r>
              <a:rPr lang="en-US" sz="1800" dirty="0" err="1"/>
              <a:t>nervositeit</a:t>
            </a:r>
            <a:r>
              <a:rPr lang="en-US" sz="1800" dirty="0"/>
              <a:t>, diabetes mellitus, </a:t>
            </a:r>
            <a:r>
              <a:rPr lang="en-US" sz="1800" dirty="0" err="1"/>
              <a:t>blaasontsteking</a:t>
            </a:r>
            <a:r>
              <a:rPr lang="en-US" sz="1800" dirty="0"/>
              <a:t> (=cystitis), </a:t>
            </a:r>
            <a:r>
              <a:rPr lang="en-US" sz="1800" dirty="0" err="1"/>
              <a:t>zwangerschap</a:t>
            </a:r>
            <a:r>
              <a:rPr lang="en-US" sz="1800" dirty="0"/>
              <a:t> </a:t>
            </a:r>
            <a:r>
              <a:rPr lang="en-US" sz="1800" dirty="0" err="1"/>
              <a:t>en</a:t>
            </a:r>
            <a:r>
              <a:rPr lang="en-US" sz="1800" dirty="0"/>
              <a:t> </a:t>
            </a:r>
            <a:r>
              <a:rPr lang="en-US" sz="1800" dirty="0" err="1"/>
              <a:t>gebruik</a:t>
            </a:r>
            <a:r>
              <a:rPr lang="en-US" sz="1800" dirty="0"/>
              <a:t> van </a:t>
            </a:r>
            <a:r>
              <a:rPr lang="en-US" sz="1800" dirty="0" err="1"/>
              <a:t>vochtuitdrijvende</a:t>
            </a:r>
            <a:r>
              <a:rPr lang="en-US" sz="1800" dirty="0"/>
              <a:t> </a:t>
            </a:r>
            <a:r>
              <a:rPr lang="en-US" sz="1800" dirty="0" err="1"/>
              <a:t>middelen</a:t>
            </a:r>
            <a:r>
              <a:rPr lang="en-US" sz="1800" dirty="0"/>
              <a:t>.</a:t>
            </a:r>
          </a:p>
          <a:p>
            <a:pPr marL="0" indent="0" eaLnBrk="1" fontAlgn="auto" hangingPunct="1">
              <a:buFont typeface="Wingdings 3" panose="05040102010807070707" pitchFamily="18" charset="2"/>
              <a:buNone/>
              <a:defRPr/>
            </a:pPr>
            <a:endParaRPr lang="en-US" sz="1800" dirty="0"/>
          </a:p>
          <a:p>
            <a:pPr eaLnBrk="1" fontAlgn="auto" hangingPunct="1">
              <a:defRPr/>
            </a:pPr>
            <a:r>
              <a:rPr lang="en-US" sz="1800" dirty="0"/>
              <a:t>Ook </a:t>
            </a:r>
            <a:r>
              <a:rPr lang="en-US" sz="1800" dirty="0" err="1"/>
              <a:t>komt</a:t>
            </a:r>
            <a:r>
              <a:rPr lang="en-US" sz="1800" dirty="0"/>
              <a:t> het </a:t>
            </a:r>
            <a:r>
              <a:rPr lang="en-US" sz="1800" dirty="0" err="1"/>
              <a:t>voor</a:t>
            </a:r>
            <a:r>
              <a:rPr lang="en-US" sz="1800" dirty="0"/>
              <a:t> </a:t>
            </a:r>
            <a:r>
              <a:rPr lang="en-US" sz="1800" dirty="0" err="1"/>
              <a:t>dat</a:t>
            </a:r>
            <a:r>
              <a:rPr lang="en-US" sz="1800" dirty="0"/>
              <a:t> de </a:t>
            </a:r>
            <a:r>
              <a:rPr lang="en-US" sz="1800" dirty="0" err="1"/>
              <a:t>frequentie</a:t>
            </a:r>
            <a:r>
              <a:rPr lang="en-US" sz="1800" dirty="0"/>
              <a:t> </a:t>
            </a:r>
            <a:r>
              <a:rPr lang="en-US" sz="1800" dirty="0" err="1"/>
              <a:t>vermindert</a:t>
            </a:r>
            <a:r>
              <a:rPr lang="en-US" sz="1800" dirty="0"/>
              <a:t>. </a:t>
            </a:r>
          </a:p>
          <a:p>
            <a:pPr lvl="1" eaLnBrk="1" fontAlgn="auto" hangingPunct="1">
              <a:defRPr/>
            </a:pPr>
            <a:r>
              <a:rPr lang="en-US" sz="1800" dirty="0" err="1"/>
              <a:t>Enkele</a:t>
            </a:r>
            <a:r>
              <a:rPr lang="en-US" sz="1800" dirty="0"/>
              <a:t> </a:t>
            </a:r>
            <a:r>
              <a:rPr lang="en-US" sz="1800" dirty="0" err="1"/>
              <a:t>oorzaken</a:t>
            </a:r>
            <a:r>
              <a:rPr lang="en-US" sz="1800" dirty="0"/>
              <a:t> </a:t>
            </a:r>
            <a:r>
              <a:rPr lang="en-US" sz="1800" dirty="0" err="1"/>
              <a:t>hiervan</a:t>
            </a:r>
            <a:r>
              <a:rPr lang="en-US" sz="1800" dirty="0"/>
              <a:t> </a:t>
            </a:r>
            <a:r>
              <a:rPr lang="en-US" sz="1800" dirty="0" err="1"/>
              <a:t>zijn</a:t>
            </a:r>
            <a:r>
              <a:rPr lang="en-US" sz="1800" dirty="0"/>
              <a:t> </a:t>
            </a:r>
            <a:r>
              <a:rPr lang="en-US" sz="1800" dirty="0" err="1"/>
              <a:t>nierfunctiestoornissen</a:t>
            </a:r>
            <a:r>
              <a:rPr lang="en-US" sz="1800" dirty="0"/>
              <a:t> </a:t>
            </a:r>
            <a:r>
              <a:rPr lang="en-US" sz="1800" dirty="0" err="1"/>
              <a:t>en</a:t>
            </a:r>
            <a:r>
              <a:rPr lang="en-US" sz="1800" dirty="0"/>
              <a:t> </a:t>
            </a:r>
            <a:r>
              <a:rPr lang="en-US" sz="1800" dirty="0" err="1"/>
              <a:t>verlies</a:t>
            </a:r>
            <a:r>
              <a:rPr lang="en-US" sz="1800" dirty="0"/>
              <a:t> van </a:t>
            </a:r>
            <a:r>
              <a:rPr lang="en-US" sz="1800" dirty="0" err="1"/>
              <a:t>vocht</a:t>
            </a:r>
            <a:r>
              <a:rPr lang="en-US" sz="1800" dirty="0"/>
              <a:t> op </a:t>
            </a:r>
            <a:r>
              <a:rPr lang="en-US" sz="1800" dirty="0" err="1"/>
              <a:t>andere</a:t>
            </a:r>
            <a:r>
              <a:rPr lang="en-US" sz="1800" dirty="0"/>
              <a:t> </a:t>
            </a:r>
            <a:r>
              <a:rPr lang="en-US" sz="1800" dirty="0" err="1"/>
              <a:t>wijze</a:t>
            </a:r>
            <a:r>
              <a:rPr lang="en-US" sz="1800" dirty="0"/>
              <a:t>, </a:t>
            </a:r>
            <a:r>
              <a:rPr lang="en-US" sz="1800" dirty="0" err="1"/>
              <a:t>zoals</a:t>
            </a:r>
            <a:r>
              <a:rPr lang="en-US" sz="1800" dirty="0"/>
              <a:t> </a:t>
            </a:r>
            <a:r>
              <a:rPr lang="en-US" sz="1800" dirty="0" err="1"/>
              <a:t>transpireren</a:t>
            </a:r>
            <a:r>
              <a:rPr lang="en-US" sz="1800" dirty="0"/>
              <a:t> </a:t>
            </a:r>
            <a:r>
              <a:rPr lang="en-US" sz="1800" dirty="0" err="1"/>
              <a:t>en</a:t>
            </a:r>
            <a:r>
              <a:rPr lang="en-US" sz="1800" dirty="0"/>
              <a:t> </a:t>
            </a:r>
            <a:r>
              <a:rPr lang="en-US" sz="1800" dirty="0" err="1"/>
              <a:t>braken</a:t>
            </a:r>
            <a:r>
              <a:rPr lang="en-US" sz="1800" dirty="0"/>
              <a:t>. </a:t>
            </a:r>
          </a:p>
          <a:p>
            <a:pPr lvl="1" eaLnBrk="1" fontAlgn="auto" hangingPunct="1">
              <a:defRPr/>
            </a:pPr>
            <a:endParaRPr lang="en-US" sz="1800" dirty="0"/>
          </a:p>
          <a:p>
            <a:pPr lvl="1" eaLnBrk="1" fontAlgn="auto" hangingPunct="1">
              <a:defRPr/>
            </a:pPr>
            <a:r>
              <a:rPr lang="en-US" sz="1800" dirty="0" err="1"/>
              <a:t>Kenmerk</a:t>
            </a:r>
            <a:r>
              <a:rPr lang="en-US" sz="1800" dirty="0"/>
              <a:t> </a:t>
            </a:r>
            <a:r>
              <a:rPr lang="en-US" sz="1800" dirty="0" err="1"/>
              <a:t>bij</a:t>
            </a:r>
            <a:r>
              <a:rPr lang="en-US" sz="1800" dirty="0"/>
              <a:t> </a:t>
            </a:r>
            <a:r>
              <a:rPr lang="en-US" sz="1800" dirty="0" err="1"/>
              <a:t>onvoldoende</a:t>
            </a:r>
            <a:r>
              <a:rPr lang="en-US" sz="1800" dirty="0"/>
              <a:t> </a:t>
            </a:r>
            <a:r>
              <a:rPr lang="en-US" sz="1800" dirty="0" err="1"/>
              <a:t>werking</a:t>
            </a:r>
            <a:r>
              <a:rPr lang="en-US" sz="1800" dirty="0"/>
              <a:t> van het hart (=</a:t>
            </a:r>
            <a:r>
              <a:rPr lang="en-US" sz="1800" dirty="0" err="1"/>
              <a:t>hartfalen</a:t>
            </a:r>
            <a:r>
              <a:rPr lang="en-US" sz="1800" dirty="0"/>
              <a:t>) is </a:t>
            </a:r>
            <a:r>
              <a:rPr lang="en-US" sz="1800" dirty="0" err="1"/>
              <a:t>dat</a:t>
            </a:r>
            <a:r>
              <a:rPr lang="en-US" sz="1800" dirty="0"/>
              <a:t> de </a:t>
            </a:r>
            <a:r>
              <a:rPr lang="en-US" sz="1800" dirty="0" err="1"/>
              <a:t>zorgvrager</a:t>
            </a:r>
            <a:r>
              <a:rPr lang="en-US" sz="1800" dirty="0"/>
              <a:t> </a:t>
            </a:r>
            <a:r>
              <a:rPr lang="en-US" sz="1800" dirty="0" err="1"/>
              <a:t>overdag</a:t>
            </a:r>
            <a:r>
              <a:rPr lang="en-US" sz="1800" dirty="0"/>
              <a:t> </a:t>
            </a:r>
            <a:r>
              <a:rPr lang="en-US" sz="1800" dirty="0" err="1"/>
              <a:t>veel</a:t>
            </a:r>
            <a:r>
              <a:rPr lang="en-US" sz="1800" dirty="0"/>
              <a:t> minder </a:t>
            </a:r>
            <a:r>
              <a:rPr lang="en-US" sz="1800" dirty="0" err="1"/>
              <a:t>vaak</a:t>
            </a:r>
            <a:r>
              <a:rPr lang="en-US" sz="1800" dirty="0"/>
              <a:t> </a:t>
            </a:r>
            <a:r>
              <a:rPr lang="en-US" sz="1800" dirty="0" err="1"/>
              <a:t>moet</a:t>
            </a:r>
            <a:r>
              <a:rPr lang="en-US" sz="1800" dirty="0"/>
              <a:t> </a:t>
            </a:r>
            <a:r>
              <a:rPr lang="en-US" sz="1800" dirty="0" err="1"/>
              <a:t>plassen</a:t>
            </a:r>
            <a:r>
              <a:rPr lang="en-US" sz="1800" dirty="0"/>
              <a:t>, maar </a:t>
            </a:r>
            <a:r>
              <a:rPr lang="en-US" sz="1800" dirty="0" err="1"/>
              <a:t>s’nachts</a:t>
            </a:r>
            <a:r>
              <a:rPr lang="en-US" sz="1800" dirty="0"/>
              <a:t> </a:t>
            </a:r>
            <a:r>
              <a:rPr lang="en-US" sz="1800" dirty="0" err="1"/>
              <a:t>juist</a:t>
            </a:r>
            <a:r>
              <a:rPr lang="en-US" sz="1800" dirty="0"/>
              <a:t> </a:t>
            </a:r>
            <a:r>
              <a:rPr lang="en-US" sz="1800" dirty="0" err="1"/>
              <a:t>vaak</a:t>
            </a:r>
            <a:r>
              <a:rPr lang="en-US" sz="1800" dirty="0"/>
              <a:t> </a:t>
            </a:r>
            <a:r>
              <a:rPr lang="en-US" sz="1800" dirty="0" err="1"/>
              <a:t>naar</a:t>
            </a:r>
            <a:r>
              <a:rPr lang="en-US" sz="1800" dirty="0"/>
              <a:t> t toilet </a:t>
            </a:r>
            <a:r>
              <a:rPr lang="en-US" sz="1800" dirty="0" err="1"/>
              <a:t>moet</a:t>
            </a:r>
            <a:r>
              <a:rPr lang="en-US" sz="1800" dirty="0"/>
              <a:t> (=</a:t>
            </a:r>
            <a:r>
              <a:rPr lang="en-US" sz="1800" dirty="0" err="1"/>
              <a:t>nycturie</a:t>
            </a:r>
            <a:r>
              <a:rPr lang="en-US" sz="1800" dirty="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059" y="450221"/>
            <a:ext cx="4111931" cy="5957175"/>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el 1">
            <a:extLst>
              <a:ext uri="{FF2B5EF4-FFF2-40B4-BE49-F238E27FC236}">
                <a16:creationId xmlns:a16="http://schemas.microsoft.com/office/drawing/2014/main" id="{5F3F37AE-8069-42BD-A5F9-62323F9F60BB}"/>
              </a:ext>
            </a:extLst>
          </p:cNvPr>
          <p:cNvSpPr>
            <a:spLocks noGrp="1"/>
          </p:cNvSpPr>
          <p:nvPr>
            <p:ph type="title"/>
          </p:nvPr>
        </p:nvSpPr>
        <p:spPr>
          <a:xfrm>
            <a:off x="774700" y="761999"/>
            <a:ext cx="3511188" cy="5368413"/>
          </a:xfrm>
        </p:spPr>
        <p:txBody>
          <a:bodyPr>
            <a:normAutofit/>
          </a:bodyPr>
          <a:lstStyle/>
          <a:p>
            <a:pPr eaLnBrk="1" fontAlgn="auto" hangingPunct="1">
              <a:spcAft>
                <a:spcPts val="0"/>
              </a:spcAft>
              <a:defRPr/>
            </a:pPr>
            <a:r>
              <a:rPr lang="en-US" dirty="0">
                <a:solidFill>
                  <a:srgbClr val="FFFFFF"/>
                </a:solidFill>
              </a:rPr>
              <a:t>2.hoeveelheid</a:t>
            </a:r>
            <a:endParaRPr lang="nl-NL" dirty="0">
              <a:solidFill>
                <a:srgbClr val="FFFFFF"/>
              </a:solidFill>
            </a:endParaRPr>
          </a:p>
        </p:txBody>
      </p:sp>
      <p:sp>
        <p:nvSpPr>
          <p:cNvPr id="11" name="Rectangle 10">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7274" y="446007"/>
            <a:ext cx="4676305" cy="595717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F2564B6E-8B79-4207-99BB-12777671A509}"/>
              </a:ext>
            </a:extLst>
          </p:cNvPr>
          <p:cNvSpPr>
            <a:spLocks noGrp="1"/>
          </p:cNvSpPr>
          <p:nvPr>
            <p:ph idx="1"/>
          </p:nvPr>
        </p:nvSpPr>
        <p:spPr>
          <a:xfrm>
            <a:off x="5093623" y="762000"/>
            <a:ext cx="4042310" cy="5368412"/>
          </a:xfrm>
        </p:spPr>
        <p:txBody>
          <a:bodyPr anchor="ctr">
            <a:normAutofit/>
          </a:bodyPr>
          <a:lstStyle/>
          <a:p>
            <a:pPr marL="0" indent="0" eaLnBrk="1" hangingPunct="1">
              <a:buNone/>
            </a:pPr>
            <a:r>
              <a:rPr lang="en-US" altLang="nl-NL" sz="2200" dirty="0"/>
              <a:t>De </a:t>
            </a:r>
            <a:r>
              <a:rPr lang="en-US" altLang="nl-NL" sz="2200" dirty="0" err="1"/>
              <a:t>hoeveelheid</a:t>
            </a:r>
            <a:r>
              <a:rPr lang="en-US" altLang="nl-NL" sz="2200" dirty="0"/>
              <a:t> </a:t>
            </a:r>
            <a:r>
              <a:rPr lang="en-US" altLang="nl-NL" sz="2200" dirty="0" err="1"/>
              <a:t>geproduceerde</a:t>
            </a:r>
            <a:r>
              <a:rPr lang="en-US" altLang="nl-NL" sz="2200" dirty="0"/>
              <a:t> urine is </a:t>
            </a:r>
            <a:r>
              <a:rPr lang="en-US" altLang="nl-NL" sz="2200" dirty="0" err="1"/>
              <a:t>afhankelijk</a:t>
            </a:r>
            <a:r>
              <a:rPr lang="en-US" altLang="nl-NL" sz="2200" dirty="0"/>
              <a:t> van de </a:t>
            </a:r>
            <a:r>
              <a:rPr lang="en-US" altLang="nl-NL" sz="2200" dirty="0" err="1"/>
              <a:t>opgenomen</a:t>
            </a:r>
            <a:r>
              <a:rPr lang="en-US" altLang="nl-NL" sz="2200" dirty="0"/>
              <a:t> </a:t>
            </a:r>
            <a:r>
              <a:rPr lang="en-US" altLang="nl-NL" sz="2200" dirty="0" err="1"/>
              <a:t>hoeveelheid</a:t>
            </a:r>
            <a:r>
              <a:rPr lang="en-US" altLang="nl-NL" sz="2200" dirty="0"/>
              <a:t> </a:t>
            </a:r>
            <a:r>
              <a:rPr lang="en-US" altLang="nl-NL" sz="2200" dirty="0" err="1"/>
              <a:t>vocht</a:t>
            </a:r>
            <a:r>
              <a:rPr lang="en-US" altLang="nl-NL" sz="2200" dirty="0"/>
              <a:t>; de </a:t>
            </a:r>
            <a:r>
              <a:rPr lang="en-US" altLang="nl-NL" sz="2200" dirty="0" err="1"/>
              <a:t>hoeveelheid</a:t>
            </a:r>
            <a:r>
              <a:rPr lang="en-US" altLang="nl-NL" sz="2200" dirty="0"/>
              <a:t> </a:t>
            </a:r>
            <a:r>
              <a:rPr lang="en-US" altLang="nl-NL" sz="2200" dirty="0" err="1"/>
              <a:t>vocht</a:t>
            </a:r>
            <a:r>
              <a:rPr lang="en-US" altLang="nl-NL" sz="2200" dirty="0"/>
              <a:t> die op </a:t>
            </a:r>
            <a:r>
              <a:rPr lang="en-US" altLang="nl-NL" sz="2200" dirty="0" err="1"/>
              <a:t>andere</a:t>
            </a:r>
            <a:r>
              <a:rPr lang="en-US" altLang="nl-NL" sz="2200" dirty="0"/>
              <a:t> </a:t>
            </a:r>
            <a:r>
              <a:rPr lang="en-US" altLang="nl-NL" sz="2200" dirty="0" err="1"/>
              <a:t>wijze</a:t>
            </a:r>
            <a:r>
              <a:rPr lang="en-US" altLang="nl-NL" sz="2200" dirty="0"/>
              <a:t> </a:t>
            </a:r>
            <a:r>
              <a:rPr lang="en-US" altLang="nl-NL" sz="2200" dirty="0" err="1"/>
              <a:t>uitgescheiden</a:t>
            </a:r>
            <a:r>
              <a:rPr lang="en-US" altLang="nl-NL" sz="2200" dirty="0"/>
              <a:t> </a:t>
            </a:r>
            <a:r>
              <a:rPr lang="en-US" altLang="nl-NL" sz="2200" dirty="0" err="1"/>
              <a:t>wordt</a:t>
            </a:r>
            <a:r>
              <a:rPr lang="en-US" altLang="nl-NL" sz="2200" dirty="0"/>
              <a:t>; de mate </a:t>
            </a:r>
            <a:r>
              <a:rPr lang="en-US" altLang="nl-NL" sz="2200" dirty="0" err="1"/>
              <a:t>waarin</a:t>
            </a:r>
            <a:r>
              <a:rPr lang="en-US" altLang="nl-NL" sz="2200" dirty="0"/>
              <a:t> het </a:t>
            </a:r>
            <a:r>
              <a:rPr lang="en-US" altLang="nl-NL" sz="2200" dirty="0" err="1"/>
              <a:t>lichaam</a:t>
            </a:r>
            <a:r>
              <a:rPr lang="en-US" altLang="nl-NL" sz="2200" dirty="0"/>
              <a:t> </a:t>
            </a:r>
            <a:r>
              <a:rPr lang="en-US" altLang="nl-NL" sz="2200" dirty="0" err="1"/>
              <a:t>vocht</a:t>
            </a:r>
            <a:r>
              <a:rPr lang="en-US" altLang="nl-NL" sz="2200" dirty="0"/>
              <a:t> vast </a:t>
            </a:r>
            <a:r>
              <a:rPr lang="en-US" altLang="nl-NL" sz="2200" dirty="0" err="1"/>
              <a:t>houdt</a:t>
            </a:r>
            <a:r>
              <a:rPr lang="en-US" altLang="nl-NL" sz="2200" dirty="0"/>
              <a:t>.</a:t>
            </a:r>
          </a:p>
          <a:p>
            <a:pPr marL="0" indent="0" eaLnBrk="1" hangingPunct="1">
              <a:buNone/>
            </a:pPr>
            <a:endParaRPr lang="en-US" altLang="nl-NL" sz="2200" dirty="0"/>
          </a:p>
          <a:p>
            <a:pPr marL="0" indent="0" eaLnBrk="1" hangingPunct="1">
              <a:buNone/>
            </a:pPr>
            <a:r>
              <a:rPr lang="en-US" altLang="nl-NL" sz="2200" dirty="0" err="1"/>
              <a:t>Frequentie</a:t>
            </a:r>
            <a:r>
              <a:rPr lang="en-US" altLang="nl-NL" sz="2200" dirty="0"/>
              <a:t> </a:t>
            </a:r>
            <a:r>
              <a:rPr lang="en-US" altLang="nl-NL" sz="2200" dirty="0" err="1"/>
              <a:t>en</a:t>
            </a:r>
            <a:r>
              <a:rPr lang="en-US" altLang="nl-NL" sz="2200" dirty="0"/>
              <a:t> </a:t>
            </a:r>
            <a:r>
              <a:rPr lang="en-US" altLang="nl-NL" sz="2200" dirty="0" err="1"/>
              <a:t>hoeveelheid</a:t>
            </a:r>
            <a:r>
              <a:rPr lang="en-US" altLang="nl-NL" sz="2200" dirty="0"/>
              <a:t> </a:t>
            </a:r>
            <a:r>
              <a:rPr lang="en-US" altLang="nl-NL" sz="2200" dirty="0" err="1"/>
              <a:t>hebben</a:t>
            </a:r>
            <a:r>
              <a:rPr lang="en-US" altLang="nl-NL" sz="2200" dirty="0"/>
              <a:t> </a:t>
            </a:r>
            <a:r>
              <a:rPr lang="en-US" altLang="nl-NL" sz="2200" dirty="0" err="1"/>
              <a:t>vaak</a:t>
            </a:r>
            <a:r>
              <a:rPr lang="en-US" altLang="nl-NL" sz="2200" dirty="0"/>
              <a:t> met </a:t>
            </a:r>
            <a:r>
              <a:rPr lang="en-US" altLang="nl-NL" sz="2200" dirty="0" err="1"/>
              <a:t>elkaar</a:t>
            </a:r>
            <a:r>
              <a:rPr lang="en-US" altLang="nl-NL" sz="2200" dirty="0"/>
              <a:t> </a:t>
            </a:r>
            <a:r>
              <a:rPr lang="en-US" altLang="nl-NL" sz="2200" dirty="0" err="1"/>
              <a:t>te</a:t>
            </a:r>
            <a:r>
              <a:rPr lang="en-US" altLang="nl-NL" sz="2200" dirty="0"/>
              <a:t> </a:t>
            </a:r>
            <a:r>
              <a:rPr lang="en-US" altLang="nl-NL" sz="2200" dirty="0" err="1"/>
              <a:t>maken</a:t>
            </a:r>
            <a:r>
              <a:rPr lang="en-US" altLang="nl-NL" sz="2200" dirty="0"/>
              <a:t>.</a:t>
            </a:r>
          </a:p>
          <a:p>
            <a:pPr eaLnBrk="1" hangingPunct="1"/>
            <a:endParaRPr lang="en-US" altLang="nl-NL" sz="2200" dirty="0"/>
          </a:p>
          <a:p>
            <a:pPr eaLnBrk="1" hangingPunct="1"/>
            <a:r>
              <a:rPr lang="en-US" altLang="nl-NL" sz="2200" dirty="0" err="1"/>
              <a:t>Verzamelen</a:t>
            </a:r>
            <a:r>
              <a:rPr lang="en-US" altLang="nl-NL" sz="2200" dirty="0"/>
              <a:t> van urine </a:t>
            </a:r>
            <a:r>
              <a:rPr lang="en-US" altLang="nl-NL" sz="2200" dirty="0" err="1"/>
              <a:t>voor</a:t>
            </a:r>
            <a:r>
              <a:rPr lang="en-US" altLang="nl-NL" sz="2200" dirty="0"/>
              <a:t> </a:t>
            </a:r>
            <a:r>
              <a:rPr lang="en-US" altLang="nl-NL" sz="2200" dirty="0" err="1"/>
              <a:t>onderzoek</a:t>
            </a:r>
            <a:r>
              <a:rPr lang="en-US" altLang="nl-NL" sz="2200" dirty="0"/>
              <a:t>= </a:t>
            </a:r>
            <a:r>
              <a:rPr lang="en-US" altLang="nl-NL" sz="2200" dirty="0" err="1"/>
              <a:t>vaak</a:t>
            </a:r>
            <a:r>
              <a:rPr lang="en-US" altLang="nl-NL" sz="2200" dirty="0"/>
              <a:t> 24-uurs urine.</a:t>
            </a:r>
            <a:endParaRPr lang="nl-NL" altLang="nl-NL" sz="2200" dirty="0"/>
          </a:p>
        </p:txBody>
      </p:sp>
      <p:pic>
        <p:nvPicPr>
          <p:cNvPr id="4" name="Afbeelding 3">
            <a:extLst>
              <a:ext uri="{FF2B5EF4-FFF2-40B4-BE49-F238E27FC236}">
                <a16:creationId xmlns:a16="http://schemas.microsoft.com/office/drawing/2014/main" id="{82D592B3-8D61-494C-909D-ADBA40641442}"/>
              </a:ext>
            </a:extLst>
          </p:cNvPr>
          <p:cNvPicPr>
            <a:picLocks noChangeAspect="1"/>
          </p:cNvPicPr>
          <p:nvPr/>
        </p:nvPicPr>
        <p:blipFill rotWithShape="1">
          <a:blip r:embed="rId2">
            <a:extLst>
              <a:ext uri="{28A0092B-C50C-407E-A947-70E740481C1C}">
                <a14:useLocalDpi xmlns:a14="http://schemas.microsoft.com/office/drawing/2010/main" val="0"/>
              </a:ext>
            </a:extLst>
          </a:blip>
          <a:srcRect r="3" b="10727"/>
          <a:stretch/>
        </p:blipFill>
        <p:spPr bwMode="auto">
          <a:xfrm>
            <a:off x="9616863" y="446007"/>
            <a:ext cx="2100838" cy="290779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a:extLst>
              <a:ext uri="{FF2B5EF4-FFF2-40B4-BE49-F238E27FC236}">
                <a16:creationId xmlns:a16="http://schemas.microsoft.com/office/drawing/2014/main" id="{05CC4153-3F0D-4F4C-8F12-E8FC3FA40A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16862" y="3494844"/>
            <a:ext cx="2104001" cy="2907792"/>
          </a:xfrm>
          <a:prstGeom prst="rect">
            <a:avLst/>
          </a:prstGeom>
          <a:solidFill>
            <a:srgbClr val="826537">
              <a:alpha val="95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448055"/>
            <a:ext cx="3414370"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el 1">
            <a:extLst>
              <a:ext uri="{FF2B5EF4-FFF2-40B4-BE49-F238E27FC236}">
                <a16:creationId xmlns:a16="http://schemas.microsoft.com/office/drawing/2014/main" id="{9C6895EF-6B62-491D-97CC-B17B8A44EF6E}"/>
              </a:ext>
            </a:extLst>
          </p:cNvPr>
          <p:cNvSpPr>
            <a:spLocks noGrp="1"/>
          </p:cNvSpPr>
          <p:nvPr>
            <p:ph type="title"/>
          </p:nvPr>
        </p:nvSpPr>
        <p:spPr>
          <a:xfrm>
            <a:off x="458922" y="731519"/>
            <a:ext cx="3605009" cy="3237579"/>
          </a:xfrm>
        </p:spPr>
        <p:txBody>
          <a:bodyPr>
            <a:normAutofit/>
          </a:bodyPr>
          <a:lstStyle/>
          <a:p>
            <a:r>
              <a:rPr lang="nl-NL" sz="3800" dirty="0">
                <a:solidFill>
                  <a:srgbClr val="FFFFFF"/>
                </a:solidFill>
              </a:rPr>
              <a:t>Informatie terug te lezen op</a:t>
            </a:r>
          </a:p>
        </p:txBody>
      </p:sp>
      <p:sp>
        <p:nvSpPr>
          <p:cNvPr id="10"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4419227"/>
            <a:ext cx="3414369" cy="1979852"/>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Rectangle 11">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4603" y="448055"/>
            <a:ext cx="7688475"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083A1A54-A2DE-468D-9174-A462368F1A3E}"/>
              </a:ext>
            </a:extLst>
          </p:cNvPr>
          <p:cNvSpPr>
            <a:spLocks noGrp="1"/>
          </p:cNvSpPr>
          <p:nvPr>
            <p:ph idx="1"/>
          </p:nvPr>
        </p:nvSpPr>
        <p:spPr>
          <a:xfrm>
            <a:off x="4379709" y="686862"/>
            <a:ext cx="7037591" cy="5475129"/>
          </a:xfrm>
        </p:spPr>
        <p:txBody>
          <a:bodyPr anchor="ctr">
            <a:normAutofit/>
          </a:bodyPr>
          <a:lstStyle/>
          <a:p>
            <a:r>
              <a:rPr lang="nl-NL" sz="2600" dirty="0" err="1"/>
              <a:t>Zorgpad</a:t>
            </a:r>
            <a:r>
              <a:rPr lang="nl-NL" sz="2600" dirty="0"/>
              <a:t> </a:t>
            </a:r>
          </a:p>
          <a:p>
            <a:pPr lvl="1"/>
            <a:r>
              <a:rPr lang="nl-NL" sz="2600" dirty="0"/>
              <a:t>Persoonlijke zorg </a:t>
            </a:r>
          </a:p>
          <a:p>
            <a:pPr lvl="1"/>
            <a:r>
              <a:rPr lang="nl-NL" sz="2600" dirty="0"/>
              <a:t>Hoofdstuk 6; Uitscheiding </a:t>
            </a:r>
          </a:p>
          <a:p>
            <a:pPr marL="457200" lvl="1" indent="0">
              <a:buNone/>
            </a:pPr>
            <a:r>
              <a:rPr lang="nl-NL" sz="2600" dirty="0"/>
              <a:t>	Urinelozing en urine observeren </a:t>
            </a:r>
          </a:p>
          <a:p>
            <a:pPr marL="457200" lvl="1" indent="0">
              <a:buNone/>
            </a:pPr>
            <a:r>
              <a:rPr lang="nl-NL" sz="2600" dirty="0"/>
              <a:t>	Urineren bevorderen op natuurlijke 	manieren </a:t>
            </a:r>
          </a:p>
          <a:p>
            <a:pPr marL="457200" lvl="1" indent="0">
              <a:buNone/>
            </a:pPr>
            <a:endParaRPr lang="nl-NL" sz="2600" dirty="0"/>
          </a:p>
          <a:p>
            <a:pPr marL="457200" lvl="1" indent="0">
              <a:buNone/>
            </a:pPr>
            <a:endParaRPr lang="nl-NL" sz="2600" dirty="0"/>
          </a:p>
          <a:p>
            <a:endParaRPr lang="nl-NL" sz="2600" dirty="0"/>
          </a:p>
        </p:txBody>
      </p:sp>
    </p:spTree>
    <p:extLst>
      <p:ext uri="{BB962C8B-B14F-4D97-AF65-F5344CB8AC3E}">
        <p14:creationId xmlns:p14="http://schemas.microsoft.com/office/powerpoint/2010/main" val="22096030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2" y="453981"/>
            <a:ext cx="6675120" cy="1877811"/>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el 1">
            <a:extLst>
              <a:ext uri="{FF2B5EF4-FFF2-40B4-BE49-F238E27FC236}">
                <a16:creationId xmlns:a16="http://schemas.microsoft.com/office/drawing/2014/main" id="{8EA68F92-ABD3-4E3C-A353-95147765D383}"/>
              </a:ext>
            </a:extLst>
          </p:cNvPr>
          <p:cNvSpPr>
            <a:spLocks noGrp="1"/>
          </p:cNvSpPr>
          <p:nvPr>
            <p:ph type="title"/>
          </p:nvPr>
        </p:nvSpPr>
        <p:spPr>
          <a:xfrm>
            <a:off x="731520" y="731520"/>
            <a:ext cx="6089904" cy="1426464"/>
          </a:xfrm>
        </p:spPr>
        <p:txBody>
          <a:bodyPr>
            <a:normAutofit/>
          </a:bodyPr>
          <a:lstStyle/>
          <a:p>
            <a:pPr eaLnBrk="1" fontAlgn="auto" hangingPunct="1">
              <a:spcAft>
                <a:spcPts val="0"/>
              </a:spcAft>
              <a:defRPr/>
            </a:pPr>
            <a:r>
              <a:rPr lang="en-US">
                <a:solidFill>
                  <a:srgbClr val="FFFFFF"/>
                </a:solidFill>
              </a:rPr>
              <a:t>3. Kleur</a:t>
            </a:r>
            <a:endParaRPr lang="nl-NL">
              <a:solidFill>
                <a:srgbClr val="FFFFFF"/>
              </a:solidFill>
            </a:endParaRPr>
          </a:p>
        </p:txBody>
      </p:sp>
      <p:sp>
        <p:nvSpPr>
          <p:cNvPr id="10"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77100" y="461737"/>
            <a:ext cx="2149361" cy="1870055"/>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Rectangle 11">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73768" y="453155"/>
            <a:ext cx="2149358" cy="1878638"/>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 name="Rectangle 13">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0" y="2480956"/>
            <a:ext cx="11264206" cy="3918122"/>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FBA42B10-4743-453E-BED0-AE489F269C57}"/>
              </a:ext>
            </a:extLst>
          </p:cNvPr>
          <p:cNvSpPr>
            <a:spLocks noGrp="1"/>
          </p:cNvSpPr>
          <p:nvPr>
            <p:ph idx="1"/>
          </p:nvPr>
        </p:nvSpPr>
        <p:spPr>
          <a:xfrm>
            <a:off x="789456" y="2798385"/>
            <a:ext cx="10597729" cy="3283260"/>
          </a:xfrm>
        </p:spPr>
        <p:txBody>
          <a:bodyPr rtlCol="0" anchor="ctr">
            <a:normAutofit/>
          </a:bodyPr>
          <a:lstStyle/>
          <a:p>
            <a:pPr eaLnBrk="1" fontAlgn="auto" hangingPunct="1">
              <a:defRPr/>
            </a:pPr>
            <a:r>
              <a:rPr lang="en-US" sz="1900"/>
              <a:t>Verse urine= helder lichtgeel. De kleur wordt bepaald door de concentratie opgeloste stoffen.</a:t>
            </a:r>
          </a:p>
          <a:p>
            <a:pPr eaLnBrk="1" fontAlgn="auto" hangingPunct="1">
              <a:defRPr/>
            </a:pPr>
            <a:r>
              <a:rPr lang="en-US" sz="1900"/>
              <a:t>Afwijkende observatiepunten van de kleur van urine zijn:</a:t>
            </a:r>
          </a:p>
          <a:p>
            <a:pPr lvl="1" eaLnBrk="1" fontAlgn="auto" hangingPunct="1">
              <a:defRPr/>
            </a:pPr>
            <a:r>
              <a:rPr lang="en-US" sz="1900"/>
              <a:t>Donkergele tot donkerbruine urine-&gt; bij leveraandoeningen;</a:t>
            </a:r>
          </a:p>
          <a:p>
            <a:pPr lvl="1" eaLnBrk="1" fontAlgn="auto" hangingPunct="1">
              <a:defRPr/>
            </a:pPr>
            <a:r>
              <a:rPr lang="en-US" sz="1900"/>
              <a:t>Bloed in de urine (hematurie)-&gt;bloed kan als roze, roodbruin of vleeskleurig waargenomen worden- kan duiden op blaasontsteking, nierbekkenontsteking, nierstenen, kwaadaardige aandoeningen van urinewegen of prostaat. Hematurie kan ook voorkomen bij gebruik te hoge dosering bloedverdunnende middelen(antistolling);</a:t>
            </a:r>
          </a:p>
          <a:p>
            <a:pPr lvl="1" eaLnBrk="1" fontAlgn="auto" hangingPunct="1">
              <a:defRPr/>
            </a:pPr>
            <a:r>
              <a:rPr lang="en-US" sz="1900"/>
              <a:t>Medicijnen- kunnen urine afwijkende kleur geven(laxeermiddelen-&gt; roodachtige kleur aan urine)</a:t>
            </a:r>
          </a:p>
          <a:p>
            <a:pPr lvl="1" eaLnBrk="1" fontAlgn="auto" hangingPunct="1">
              <a:defRPr/>
            </a:pPr>
            <a:r>
              <a:rPr lang="en-US" sz="1900"/>
              <a:t>Kleurstoffen  in voeding kunnen urine verkleuren (rode bietjes).</a:t>
            </a:r>
            <a:endParaRPr lang="nl-NL" sz="19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059" y="450221"/>
            <a:ext cx="4111931" cy="5957175"/>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el 1">
            <a:extLst>
              <a:ext uri="{FF2B5EF4-FFF2-40B4-BE49-F238E27FC236}">
                <a16:creationId xmlns:a16="http://schemas.microsoft.com/office/drawing/2014/main" id="{25D3E478-6EBA-4665-9228-11341C788FF1}"/>
              </a:ext>
            </a:extLst>
          </p:cNvPr>
          <p:cNvSpPr>
            <a:spLocks noGrp="1"/>
          </p:cNvSpPr>
          <p:nvPr>
            <p:ph type="title"/>
          </p:nvPr>
        </p:nvSpPr>
        <p:spPr>
          <a:xfrm>
            <a:off x="774700" y="761999"/>
            <a:ext cx="3511188" cy="5368413"/>
          </a:xfrm>
        </p:spPr>
        <p:txBody>
          <a:bodyPr>
            <a:normAutofit/>
          </a:bodyPr>
          <a:lstStyle/>
          <a:p>
            <a:pPr eaLnBrk="1" fontAlgn="auto" hangingPunct="1">
              <a:spcAft>
                <a:spcPts val="0"/>
              </a:spcAft>
              <a:defRPr/>
            </a:pPr>
            <a:r>
              <a:rPr lang="en-US">
                <a:solidFill>
                  <a:srgbClr val="FFFFFF"/>
                </a:solidFill>
              </a:rPr>
              <a:t>4.Helderheid</a:t>
            </a:r>
            <a:endParaRPr lang="nl-NL">
              <a:solidFill>
                <a:srgbClr val="FFFFFF"/>
              </a:solidFill>
            </a:endParaRPr>
          </a:p>
        </p:txBody>
      </p:sp>
      <p:sp>
        <p:nvSpPr>
          <p:cNvPr id="11" name="Rectangle 10">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7274" y="446007"/>
            <a:ext cx="4676305" cy="595717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A0CF17E0-815D-477C-829B-EE78EFDEB73E}"/>
              </a:ext>
            </a:extLst>
          </p:cNvPr>
          <p:cNvSpPr>
            <a:spLocks noGrp="1"/>
          </p:cNvSpPr>
          <p:nvPr>
            <p:ph idx="1"/>
          </p:nvPr>
        </p:nvSpPr>
        <p:spPr>
          <a:xfrm>
            <a:off x="5093623" y="762000"/>
            <a:ext cx="4042310" cy="5368412"/>
          </a:xfrm>
        </p:spPr>
        <p:txBody>
          <a:bodyPr anchor="ctr">
            <a:normAutofit/>
          </a:bodyPr>
          <a:lstStyle/>
          <a:p>
            <a:pPr marL="0" indent="0" eaLnBrk="1" hangingPunct="1">
              <a:buNone/>
            </a:pPr>
            <a:r>
              <a:rPr lang="en-US" altLang="nl-NL" sz="2400" dirty="0"/>
              <a:t>Urine is </a:t>
            </a:r>
            <a:r>
              <a:rPr lang="en-US" altLang="nl-NL" sz="2400" dirty="0" err="1"/>
              <a:t>helder</a:t>
            </a:r>
            <a:r>
              <a:rPr lang="en-US" altLang="nl-NL" sz="2400" dirty="0"/>
              <a:t> van </a:t>
            </a:r>
            <a:r>
              <a:rPr lang="en-US" altLang="nl-NL" sz="2400" dirty="0" err="1"/>
              <a:t>kleur</a:t>
            </a:r>
            <a:r>
              <a:rPr lang="en-US" altLang="nl-NL" sz="2400" dirty="0"/>
              <a:t>. </a:t>
            </a:r>
            <a:r>
              <a:rPr lang="en-US" altLang="nl-NL" sz="2400" dirty="0" err="1"/>
              <a:t>Troebele</a:t>
            </a:r>
            <a:r>
              <a:rPr lang="en-US" altLang="nl-NL" sz="2400" dirty="0"/>
              <a:t> urine </a:t>
            </a:r>
            <a:r>
              <a:rPr lang="en-US" altLang="nl-NL" sz="2400" dirty="0" err="1"/>
              <a:t>wordt</a:t>
            </a:r>
            <a:r>
              <a:rPr lang="en-US" altLang="nl-NL" sz="2400" dirty="0"/>
              <a:t> </a:t>
            </a:r>
            <a:r>
              <a:rPr lang="en-US" altLang="nl-NL" sz="2400" dirty="0" err="1"/>
              <a:t>veroorzaakt</a:t>
            </a:r>
            <a:r>
              <a:rPr lang="en-US" altLang="nl-NL" sz="2400" dirty="0"/>
              <a:t> door </a:t>
            </a:r>
            <a:r>
              <a:rPr lang="en-US" altLang="nl-NL" sz="2400" dirty="0" err="1"/>
              <a:t>bacteriën</a:t>
            </a:r>
            <a:r>
              <a:rPr lang="en-US" altLang="nl-NL" sz="2400" dirty="0"/>
              <a:t>, </a:t>
            </a:r>
            <a:r>
              <a:rPr lang="en-US" altLang="nl-NL" sz="2400" dirty="0" err="1"/>
              <a:t>eiwitten</a:t>
            </a:r>
            <a:r>
              <a:rPr lang="en-US" altLang="nl-NL" sz="2400" dirty="0"/>
              <a:t> of pus. </a:t>
            </a:r>
          </a:p>
          <a:p>
            <a:pPr marL="0" indent="0" eaLnBrk="1" hangingPunct="1">
              <a:buNone/>
            </a:pPr>
            <a:r>
              <a:rPr lang="en-US" altLang="nl-NL" sz="2400" dirty="0" err="1"/>
              <a:t>Als</a:t>
            </a:r>
            <a:r>
              <a:rPr lang="en-US" altLang="nl-NL" sz="2400" dirty="0"/>
              <a:t> urine </a:t>
            </a:r>
            <a:r>
              <a:rPr lang="en-US" altLang="nl-NL" sz="2400" dirty="0" err="1"/>
              <a:t>langer</a:t>
            </a:r>
            <a:r>
              <a:rPr lang="en-US" altLang="nl-NL" sz="2400" dirty="0"/>
              <a:t> </a:t>
            </a:r>
            <a:r>
              <a:rPr lang="en-US" altLang="nl-NL" sz="2400" dirty="0" err="1"/>
              <a:t>staat</a:t>
            </a:r>
            <a:r>
              <a:rPr lang="en-US" altLang="nl-NL" sz="2400" dirty="0"/>
              <a:t> </a:t>
            </a:r>
            <a:r>
              <a:rPr lang="en-US" altLang="nl-NL" sz="2400" dirty="0" err="1"/>
              <a:t>wordt</a:t>
            </a:r>
            <a:r>
              <a:rPr lang="en-US" altLang="nl-NL" sz="2400" dirty="0"/>
              <a:t> </a:t>
            </a:r>
            <a:r>
              <a:rPr lang="en-US" altLang="nl-NL" sz="2400" dirty="0" err="1"/>
              <a:t>deze</a:t>
            </a:r>
            <a:r>
              <a:rPr lang="en-US" altLang="nl-NL" sz="2400" dirty="0"/>
              <a:t> </a:t>
            </a:r>
            <a:r>
              <a:rPr lang="en-US" altLang="nl-NL" sz="2400" dirty="0" err="1"/>
              <a:t>ook</a:t>
            </a:r>
            <a:r>
              <a:rPr lang="en-US" altLang="nl-NL" sz="2400" dirty="0"/>
              <a:t> </a:t>
            </a:r>
            <a:r>
              <a:rPr lang="en-US" altLang="nl-NL" sz="2400" dirty="0" err="1"/>
              <a:t>altijd</a:t>
            </a:r>
            <a:r>
              <a:rPr lang="en-US" altLang="nl-NL" sz="2400" dirty="0"/>
              <a:t> </a:t>
            </a:r>
            <a:r>
              <a:rPr lang="en-US" altLang="nl-NL" sz="2400" dirty="0" err="1"/>
              <a:t>troebel</a:t>
            </a:r>
            <a:r>
              <a:rPr lang="en-US" altLang="nl-NL" sz="2400" dirty="0"/>
              <a:t>.</a:t>
            </a:r>
            <a:endParaRPr lang="nl-NL" altLang="nl-NL" sz="2400" dirty="0"/>
          </a:p>
        </p:txBody>
      </p:sp>
      <p:pic>
        <p:nvPicPr>
          <p:cNvPr id="4" name="Afbeelding 3">
            <a:extLst>
              <a:ext uri="{FF2B5EF4-FFF2-40B4-BE49-F238E27FC236}">
                <a16:creationId xmlns:a16="http://schemas.microsoft.com/office/drawing/2014/main" id="{1F0CA1F1-1C77-4BD7-9EC8-C80E3261D89B}"/>
              </a:ext>
            </a:extLst>
          </p:cNvPr>
          <p:cNvPicPr>
            <a:picLocks noChangeAspect="1"/>
          </p:cNvPicPr>
          <p:nvPr/>
        </p:nvPicPr>
        <p:blipFill rotWithShape="1">
          <a:blip r:embed="rId2">
            <a:extLst>
              <a:ext uri="{28A0092B-C50C-407E-A947-70E740481C1C}">
                <a14:useLocalDpi xmlns:a14="http://schemas.microsoft.com/office/drawing/2010/main" val="0"/>
              </a:ext>
            </a:extLst>
          </a:blip>
          <a:srcRect l="4544" r="40851" b="2"/>
          <a:stretch/>
        </p:blipFill>
        <p:spPr bwMode="auto">
          <a:xfrm>
            <a:off x="9616863" y="446007"/>
            <a:ext cx="2100838" cy="290779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a:extLst>
              <a:ext uri="{FF2B5EF4-FFF2-40B4-BE49-F238E27FC236}">
                <a16:creationId xmlns:a16="http://schemas.microsoft.com/office/drawing/2014/main" id="{05CC4153-3F0D-4F4C-8F12-E8FC3FA40A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16862" y="3494844"/>
            <a:ext cx="2104001" cy="2907792"/>
          </a:xfrm>
          <a:prstGeom prst="rect">
            <a:avLst/>
          </a:prstGeom>
          <a:solidFill>
            <a:srgbClr val="55443E">
              <a:alpha val="95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058" y="450221"/>
            <a:ext cx="4402377" cy="3918123"/>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el 1">
            <a:extLst>
              <a:ext uri="{FF2B5EF4-FFF2-40B4-BE49-F238E27FC236}">
                <a16:creationId xmlns:a16="http://schemas.microsoft.com/office/drawing/2014/main" id="{BB3761DB-F8BD-470A-8F10-5020F2C21F4A}"/>
              </a:ext>
            </a:extLst>
          </p:cNvPr>
          <p:cNvSpPr>
            <a:spLocks noGrp="1"/>
          </p:cNvSpPr>
          <p:nvPr>
            <p:ph type="title"/>
          </p:nvPr>
        </p:nvSpPr>
        <p:spPr>
          <a:xfrm>
            <a:off x="774700" y="762000"/>
            <a:ext cx="3759200" cy="3340100"/>
          </a:xfrm>
        </p:spPr>
        <p:txBody>
          <a:bodyPr>
            <a:normAutofit/>
          </a:bodyPr>
          <a:lstStyle/>
          <a:p>
            <a:pPr eaLnBrk="1" fontAlgn="auto" hangingPunct="1">
              <a:spcAft>
                <a:spcPts val="0"/>
              </a:spcAft>
              <a:defRPr/>
            </a:pPr>
            <a:r>
              <a:rPr lang="en-US">
                <a:solidFill>
                  <a:srgbClr val="FFFFFF"/>
                </a:solidFill>
              </a:rPr>
              <a:t>5. geur</a:t>
            </a:r>
            <a:endParaRPr lang="nl-NL">
              <a:solidFill>
                <a:srgbClr val="FFFFFF"/>
              </a:solidFill>
            </a:endParaRPr>
          </a:p>
        </p:txBody>
      </p:sp>
      <p:sp>
        <p:nvSpPr>
          <p:cNvPr id="24" name="Rectangle 23">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48949" y="450221"/>
            <a:ext cx="2115455" cy="1898903"/>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6" name="Rectangle 25">
            <a:extLst>
              <a:ext uri="{FF2B5EF4-FFF2-40B4-BE49-F238E27FC236}">
                <a16:creationId xmlns:a16="http://schemas.microsoft.com/office/drawing/2014/main" id="{5F218A6E-A365-45D3-80AE-344CE85613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48949" y="2502049"/>
            <a:ext cx="2115455" cy="1866295"/>
          </a:xfrm>
          <a:prstGeom prst="rect">
            <a:avLst/>
          </a:prstGeom>
          <a:solidFill>
            <a:srgbClr val="7F7F7F">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4" name="Afbeelding 3" descr="Neus">
            <a:extLst>
              <a:ext uri="{FF2B5EF4-FFF2-40B4-BE49-F238E27FC236}">
                <a16:creationId xmlns:a16="http://schemas.microsoft.com/office/drawing/2014/main" id="{4916648E-2FF1-4835-B654-4B73CAD1A19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p:blipFill>
        <p:spPr bwMode="auto">
          <a:xfrm>
            <a:off x="5282310" y="2606351"/>
            <a:ext cx="1645297" cy="164529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Rectangle 2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1" y="4521269"/>
            <a:ext cx="6697525" cy="1877811"/>
          </a:xfrm>
          <a:prstGeom prst="rect">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0" name="Rectangle 29">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11418" y="450221"/>
            <a:ext cx="4421661" cy="5948858"/>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85000"/>
                </a:schemeClr>
              </a:solidFill>
            </a:endParaRPr>
          </a:p>
        </p:txBody>
      </p:sp>
      <p:sp>
        <p:nvSpPr>
          <p:cNvPr id="3" name="Tijdelijke aanduiding voor inhoud 2">
            <a:extLst>
              <a:ext uri="{FF2B5EF4-FFF2-40B4-BE49-F238E27FC236}">
                <a16:creationId xmlns:a16="http://schemas.microsoft.com/office/drawing/2014/main" id="{0256BBDC-0C99-4A22-8C12-682E74FBDE89}"/>
              </a:ext>
            </a:extLst>
          </p:cNvPr>
          <p:cNvSpPr>
            <a:spLocks noGrp="1"/>
          </p:cNvSpPr>
          <p:nvPr>
            <p:ph idx="1"/>
          </p:nvPr>
        </p:nvSpPr>
        <p:spPr>
          <a:xfrm>
            <a:off x="7658103" y="795548"/>
            <a:ext cx="3759198" cy="5275603"/>
          </a:xfrm>
        </p:spPr>
        <p:txBody>
          <a:bodyPr anchor="ctr">
            <a:normAutofit/>
          </a:bodyPr>
          <a:lstStyle/>
          <a:p>
            <a:pPr marL="0" indent="0" eaLnBrk="1" hangingPunct="1">
              <a:buNone/>
            </a:pPr>
            <a:r>
              <a:rPr lang="en-US" altLang="nl-NL" sz="2000" dirty="0"/>
              <a:t>Verse urine </a:t>
            </a:r>
            <a:r>
              <a:rPr lang="en-US" altLang="nl-NL" sz="2000" dirty="0" err="1"/>
              <a:t>ruik</a:t>
            </a:r>
            <a:r>
              <a:rPr lang="en-US" altLang="nl-NL" sz="2000" dirty="0"/>
              <a:t> je </a:t>
            </a:r>
            <a:r>
              <a:rPr lang="en-US" altLang="nl-NL" sz="2000" dirty="0" err="1"/>
              <a:t>nauwelijks</a:t>
            </a:r>
            <a:r>
              <a:rPr lang="en-US" altLang="nl-NL" sz="2000" dirty="0"/>
              <a:t>. </a:t>
            </a:r>
          </a:p>
          <a:p>
            <a:pPr eaLnBrk="1" hangingPunct="1"/>
            <a:r>
              <a:rPr lang="en-US" altLang="nl-NL" sz="2000" dirty="0" err="1"/>
              <a:t>Zodra</a:t>
            </a:r>
            <a:r>
              <a:rPr lang="en-US" altLang="nl-NL" sz="2000" dirty="0"/>
              <a:t> urine </a:t>
            </a:r>
            <a:r>
              <a:rPr lang="en-US" altLang="nl-NL" sz="2000" dirty="0" err="1"/>
              <a:t>uit</a:t>
            </a:r>
            <a:r>
              <a:rPr lang="en-US" altLang="nl-NL" sz="2000" dirty="0"/>
              <a:t> het </a:t>
            </a:r>
            <a:r>
              <a:rPr lang="en-US" altLang="nl-NL" sz="2000" dirty="0" err="1"/>
              <a:t>lichaam</a:t>
            </a:r>
            <a:r>
              <a:rPr lang="en-US" altLang="nl-NL" sz="2000" dirty="0"/>
              <a:t> </a:t>
            </a:r>
            <a:r>
              <a:rPr lang="en-US" altLang="nl-NL" sz="2000" dirty="0" err="1"/>
              <a:t>komt</a:t>
            </a:r>
            <a:r>
              <a:rPr lang="en-US" altLang="nl-NL" sz="2000" dirty="0"/>
              <a:t>, </a:t>
            </a:r>
            <a:r>
              <a:rPr lang="en-US" altLang="nl-NL" sz="2000" dirty="0" err="1"/>
              <a:t>wordt</a:t>
            </a:r>
            <a:r>
              <a:rPr lang="en-US" altLang="nl-NL" sz="2000" dirty="0"/>
              <a:t> het </a:t>
            </a:r>
            <a:r>
              <a:rPr lang="en-US" altLang="nl-NL" sz="2000" dirty="0" err="1"/>
              <a:t>besmet</a:t>
            </a:r>
            <a:r>
              <a:rPr lang="en-US" altLang="nl-NL" sz="2000" dirty="0"/>
              <a:t> met </a:t>
            </a:r>
            <a:r>
              <a:rPr lang="en-US" altLang="nl-NL" sz="2000" dirty="0" err="1"/>
              <a:t>bacteriën</a:t>
            </a:r>
            <a:r>
              <a:rPr lang="en-US" altLang="nl-NL" sz="2000" dirty="0"/>
              <a:t>. Die </a:t>
            </a:r>
            <a:r>
              <a:rPr lang="en-US" altLang="nl-NL" sz="2000" dirty="0" err="1"/>
              <a:t>kunnen</a:t>
            </a:r>
            <a:r>
              <a:rPr lang="en-US" altLang="nl-NL" sz="2000" dirty="0"/>
              <a:t> </a:t>
            </a:r>
            <a:r>
              <a:rPr lang="en-US" altLang="nl-NL" sz="2000" dirty="0" err="1"/>
              <a:t>uit</a:t>
            </a:r>
            <a:r>
              <a:rPr lang="en-US" altLang="nl-NL" sz="2000" dirty="0"/>
              <a:t> </a:t>
            </a:r>
            <a:r>
              <a:rPr lang="en-US" altLang="nl-NL" sz="2000" dirty="0" err="1"/>
              <a:t>ureum</a:t>
            </a:r>
            <a:r>
              <a:rPr lang="en-US" altLang="nl-NL" sz="2000" dirty="0"/>
              <a:t> </a:t>
            </a:r>
            <a:r>
              <a:rPr lang="en-US" altLang="nl-NL" sz="2000" dirty="0" err="1"/>
              <a:t>ammoniak</a:t>
            </a:r>
            <a:r>
              <a:rPr lang="en-US" altLang="nl-NL" sz="2000" dirty="0"/>
              <a:t> </a:t>
            </a:r>
            <a:r>
              <a:rPr lang="en-US" altLang="nl-NL" sz="2000" dirty="0" err="1"/>
              <a:t>maken</a:t>
            </a:r>
            <a:r>
              <a:rPr lang="en-US" altLang="nl-NL" sz="2000" dirty="0"/>
              <a:t>. </a:t>
            </a:r>
            <a:r>
              <a:rPr lang="en-US" altLang="nl-NL" sz="2000" dirty="0" err="1"/>
              <a:t>Ammoniak</a:t>
            </a:r>
            <a:r>
              <a:rPr lang="en-US" altLang="nl-NL" sz="2000" dirty="0"/>
              <a:t> is </a:t>
            </a:r>
            <a:r>
              <a:rPr lang="en-US" altLang="nl-NL" sz="2000" dirty="0" err="1"/>
              <a:t>een</a:t>
            </a:r>
            <a:r>
              <a:rPr lang="en-US" altLang="nl-NL" sz="2000" dirty="0"/>
              <a:t> </a:t>
            </a:r>
            <a:r>
              <a:rPr lang="en-US" altLang="nl-NL" sz="2000" dirty="0" err="1"/>
              <a:t>irriterende</a:t>
            </a:r>
            <a:r>
              <a:rPr lang="en-US" altLang="nl-NL" sz="2000" dirty="0"/>
              <a:t> </a:t>
            </a:r>
            <a:r>
              <a:rPr lang="en-US" altLang="nl-NL" sz="2000" dirty="0" err="1"/>
              <a:t>stof</a:t>
            </a:r>
            <a:r>
              <a:rPr lang="en-US" altLang="nl-NL" sz="2000" dirty="0"/>
              <a:t> die tot </a:t>
            </a:r>
            <a:r>
              <a:rPr lang="en-US" altLang="nl-NL" sz="2000" dirty="0" err="1"/>
              <a:t>huiduitslag</a:t>
            </a:r>
            <a:r>
              <a:rPr lang="en-US" altLang="nl-NL" sz="2000" dirty="0"/>
              <a:t> </a:t>
            </a:r>
            <a:r>
              <a:rPr lang="en-US" altLang="nl-NL" sz="2000" dirty="0" err="1"/>
              <a:t>kan</a:t>
            </a:r>
            <a:r>
              <a:rPr lang="en-US" altLang="nl-NL" sz="2000" dirty="0"/>
              <a:t> </a:t>
            </a:r>
            <a:r>
              <a:rPr lang="en-US" altLang="nl-NL" sz="2000" dirty="0" err="1"/>
              <a:t>leiden</a:t>
            </a:r>
            <a:r>
              <a:rPr lang="en-US" altLang="nl-NL" sz="2000" dirty="0"/>
              <a:t>. </a:t>
            </a:r>
            <a:r>
              <a:rPr lang="en-US" altLang="nl-NL" sz="2000" dirty="0" err="1"/>
              <a:t>Natgeplaste</a:t>
            </a:r>
            <a:r>
              <a:rPr lang="en-US" altLang="nl-NL" sz="2000" dirty="0"/>
              <a:t> </a:t>
            </a:r>
            <a:r>
              <a:rPr lang="en-US" altLang="nl-NL" sz="2000" dirty="0" err="1"/>
              <a:t>keding</a:t>
            </a:r>
            <a:r>
              <a:rPr lang="en-US" altLang="nl-NL" sz="2000" dirty="0"/>
              <a:t> </a:t>
            </a:r>
            <a:r>
              <a:rPr lang="en-US" altLang="nl-NL" sz="2000" dirty="0" err="1"/>
              <a:t>kan</a:t>
            </a:r>
            <a:r>
              <a:rPr lang="en-US" altLang="nl-NL" sz="2000" dirty="0"/>
              <a:t> </a:t>
            </a:r>
            <a:r>
              <a:rPr lang="en-US" altLang="nl-NL" sz="2000" dirty="0" err="1"/>
              <a:t>hier</a:t>
            </a:r>
            <a:r>
              <a:rPr lang="en-US" altLang="nl-NL" sz="2000" dirty="0"/>
              <a:t> </a:t>
            </a:r>
            <a:r>
              <a:rPr lang="en-US" altLang="nl-NL" sz="2000" dirty="0" err="1"/>
              <a:t>ook</a:t>
            </a:r>
            <a:r>
              <a:rPr lang="en-US" altLang="nl-NL" sz="2000" dirty="0"/>
              <a:t> </a:t>
            </a:r>
            <a:r>
              <a:rPr lang="en-US" altLang="nl-NL" sz="2000" dirty="0" err="1"/>
              <a:t>naar</a:t>
            </a:r>
            <a:r>
              <a:rPr lang="en-US" altLang="nl-NL" sz="2000" dirty="0"/>
              <a:t> </a:t>
            </a:r>
            <a:r>
              <a:rPr lang="en-US" altLang="nl-NL" sz="2000" dirty="0" err="1"/>
              <a:t>ruiken</a:t>
            </a:r>
            <a:r>
              <a:rPr lang="en-US" altLang="nl-NL" sz="2000" dirty="0"/>
              <a:t>.</a:t>
            </a:r>
          </a:p>
          <a:p>
            <a:pPr eaLnBrk="1" hangingPunct="1"/>
            <a:r>
              <a:rPr lang="en-US" altLang="nl-NL" sz="2000" dirty="0"/>
              <a:t>Ook </a:t>
            </a:r>
            <a:r>
              <a:rPr lang="en-US" altLang="nl-NL" sz="2000" dirty="0" err="1"/>
              <a:t>bij</a:t>
            </a:r>
            <a:r>
              <a:rPr lang="en-US" altLang="nl-NL" sz="2000" dirty="0"/>
              <a:t> </a:t>
            </a:r>
            <a:r>
              <a:rPr lang="en-US" altLang="nl-NL" sz="2000" dirty="0" err="1"/>
              <a:t>urineweginfecties</a:t>
            </a:r>
            <a:r>
              <a:rPr lang="en-US" altLang="nl-NL" sz="2000" dirty="0"/>
              <a:t> </a:t>
            </a:r>
            <a:r>
              <a:rPr lang="en-US" altLang="nl-NL" sz="2000" dirty="0" err="1"/>
              <a:t>kan</a:t>
            </a:r>
            <a:r>
              <a:rPr lang="en-US" altLang="nl-NL" sz="2000" dirty="0"/>
              <a:t> urine </a:t>
            </a:r>
            <a:r>
              <a:rPr lang="en-US" altLang="nl-NL" sz="2000" dirty="0" err="1"/>
              <a:t>een</a:t>
            </a:r>
            <a:r>
              <a:rPr lang="en-US" altLang="nl-NL" sz="2000" dirty="0"/>
              <a:t> </a:t>
            </a:r>
            <a:r>
              <a:rPr lang="en-US" altLang="nl-NL" sz="2000" dirty="0" err="1"/>
              <a:t>geur</a:t>
            </a:r>
            <a:r>
              <a:rPr lang="en-US" altLang="nl-NL" sz="2000" dirty="0"/>
              <a:t> </a:t>
            </a:r>
            <a:r>
              <a:rPr lang="en-US" altLang="nl-NL" sz="2000" dirty="0" err="1"/>
              <a:t>hebben</a:t>
            </a:r>
            <a:r>
              <a:rPr lang="en-US" altLang="nl-NL" sz="2000" dirty="0"/>
              <a:t> die </a:t>
            </a:r>
            <a:r>
              <a:rPr lang="en-US" altLang="nl-NL" sz="2000" dirty="0" err="1"/>
              <a:t>onaangenaam</a:t>
            </a:r>
            <a:r>
              <a:rPr lang="en-US" altLang="nl-NL" sz="2000" dirty="0"/>
              <a:t> is.</a:t>
            </a:r>
          </a:p>
          <a:p>
            <a:pPr eaLnBrk="1" hangingPunct="1"/>
            <a:r>
              <a:rPr lang="en-US" altLang="nl-NL" sz="2000" dirty="0" err="1"/>
              <a:t>Bij</a:t>
            </a:r>
            <a:r>
              <a:rPr lang="en-US" altLang="nl-NL" sz="2000" dirty="0"/>
              <a:t> </a:t>
            </a:r>
            <a:r>
              <a:rPr lang="en-US" altLang="nl-NL" sz="2000" dirty="0" err="1"/>
              <a:t>mensen</a:t>
            </a:r>
            <a:r>
              <a:rPr lang="en-US" altLang="nl-NL" sz="2000" dirty="0"/>
              <a:t> met diabetes mellitus </a:t>
            </a:r>
            <a:r>
              <a:rPr lang="en-US" altLang="nl-NL" sz="2000" dirty="0" err="1"/>
              <a:t>kan</a:t>
            </a:r>
            <a:r>
              <a:rPr lang="en-US" altLang="nl-NL" sz="2000" dirty="0"/>
              <a:t> de urine </a:t>
            </a:r>
            <a:r>
              <a:rPr lang="en-US" altLang="nl-NL" sz="2000" dirty="0" err="1"/>
              <a:t>zoetig</a:t>
            </a:r>
            <a:r>
              <a:rPr lang="en-US" altLang="nl-NL" sz="2000" dirty="0"/>
              <a:t> </a:t>
            </a:r>
            <a:r>
              <a:rPr lang="en-US" altLang="nl-NL" sz="2000" dirty="0" err="1"/>
              <a:t>ruiken</a:t>
            </a:r>
            <a:r>
              <a:rPr lang="en-US" altLang="nl-NL" sz="2000" dirty="0"/>
              <a:t>, </a:t>
            </a:r>
            <a:r>
              <a:rPr lang="en-US" altLang="nl-NL" sz="2000" dirty="0" err="1"/>
              <a:t>naar</a:t>
            </a:r>
            <a:r>
              <a:rPr lang="en-US" altLang="nl-NL" sz="2000" dirty="0"/>
              <a:t> </a:t>
            </a:r>
            <a:r>
              <a:rPr lang="en-US" altLang="nl-NL" sz="2000" dirty="0" err="1"/>
              <a:t>aceton</a:t>
            </a:r>
            <a:r>
              <a:rPr lang="en-US" altLang="nl-NL" sz="2000" dirty="0"/>
              <a:t> of </a:t>
            </a:r>
            <a:r>
              <a:rPr lang="en-US" altLang="nl-NL" sz="2000" dirty="0" err="1"/>
              <a:t>zoete</a:t>
            </a:r>
            <a:r>
              <a:rPr lang="en-US" altLang="nl-NL" sz="2000" dirty="0"/>
              <a:t> </a:t>
            </a:r>
            <a:r>
              <a:rPr lang="en-US" altLang="nl-NL" sz="2000" dirty="0" err="1"/>
              <a:t>appeltjes</a:t>
            </a:r>
            <a:r>
              <a:rPr lang="en-US" altLang="nl-NL" sz="2000" dirty="0"/>
              <a:t>.</a:t>
            </a:r>
            <a:endParaRPr lang="nl-NL" altLang="nl-NL" sz="20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BC40079-5921-4306-B65A-47F3497B3C32}"/>
              </a:ext>
            </a:extLst>
          </p:cNvPr>
          <p:cNvSpPr>
            <a:spLocks noGrp="1"/>
          </p:cNvSpPr>
          <p:nvPr>
            <p:ph type="title"/>
          </p:nvPr>
        </p:nvSpPr>
        <p:spPr>
          <a:xfrm>
            <a:off x="4965430" y="629268"/>
            <a:ext cx="6586491" cy="1286160"/>
          </a:xfrm>
        </p:spPr>
        <p:txBody>
          <a:bodyPr anchor="b">
            <a:normAutofit/>
          </a:bodyPr>
          <a:lstStyle/>
          <a:p>
            <a:pPr eaLnBrk="1" fontAlgn="auto" hangingPunct="1">
              <a:spcAft>
                <a:spcPts val="0"/>
              </a:spcAft>
              <a:defRPr/>
            </a:pPr>
            <a:r>
              <a:rPr lang="en-US" dirty="0"/>
              <a:t>6. </a:t>
            </a:r>
            <a:r>
              <a:rPr lang="en-US" dirty="0" err="1"/>
              <a:t>Wijze</a:t>
            </a:r>
            <a:r>
              <a:rPr lang="en-US" dirty="0"/>
              <a:t> van </a:t>
            </a:r>
            <a:r>
              <a:rPr lang="en-US" dirty="0" err="1"/>
              <a:t>urineren</a:t>
            </a:r>
            <a:r>
              <a:rPr lang="en-US" dirty="0"/>
              <a:t>.</a:t>
            </a:r>
            <a:endParaRPr lang="nl-NL" dirty="0"/>
          </a:p>
        </p:txBody>
      </p:sp>
      <p:sp>
        <p:nvSpPr>
          <p:cNvPr id="3" name="Tijdelijke aanduiding voor inhoud 2">
            <a:extLst>
              <a:ext uri="{FF2B5EF4-FFF2-40B4-BE49-F238E27FC236}">
                <a16:creationId xmlns:a16="http://schemas.microsoft.com/office/drawing/2014/main" id="{8B3EEFE8-8F93-4CA4-8350-306AE075240E}"/>
              </a:ext>
            </a:extLst>
          </p:cNvPr>
          <p:cNvSpPr>
            <a:spLocks noGrp="1"/>
          </p:cNvSpPr>
          <p:nvPr>
            <p:ph idx="1"/>
          </p:nvPr>
        </p:nvSpPr>
        <p:spPr>
          <a:xfrm>
            <a:off x="4965431" y="2438400"/>
            <a:ext cx="6586489" cy="3785419"/>
          </a:xfrm>
        </p:spPr>
        <p:txBody>
          <a:bodyPr>
            <a:normAutofit/>
          </a:bodyPr>
          <a:lstStyle/>
          <a:p>
            <a:pPr marL="0" indent="0" eaLnBrk="1" hangingPunct="1">
              <a:buNone/>
            </a:pPr>
            <a:r>
              <a:rPr lang="en-US" altLang="nl-NL" sz="2000" dirty="0" err="1"/>
              <a:t>Bij</a:t>
            </a:r>
            <a:r>
              <a:rPr lang="en-US" altLang="nl-NL" sz="2000" dirty="0"/>
              <a:t> </a:t>
            </a:r>
            <a:r>
              <a:rPr lang="en-US" altLang="nl-NL" sz="2000" dirty="0" err="1"/>
              <a:t>gezonde</a:t>
            </a:r>
            <a:r>
              <a:rPr lang="en-US" altLang="nl-NL" sz="2000" dirty="0"/>
              <a:t> </a:t>
            </a:r>
            <a:r>
              <a:rPr lang="en-US" altLang="nl-NL" sz="2000" dirty="0" err="1"/>
              <a:t>mensen</a:t>
            </a:r>
            <a:r>
              <a:rPr lang="en-US" altLang="nl-NL" sz="2000" dirty="0"/>
              <a:t> is </a:t>
            </a:r>
            <a:r>
              <a:rPr lang="en-US" altLang="nl-NL" sz="2000" dirty="0" err="1"/>
              <a:t>urineren</a:t>
            </a:r>
            <a:r>
              <a:rPr lang="en-US" altLang="nl-NL" sz="2000" dirty="0"/>
              <a:t> </a:t>
            </a:r>
            <a:r>
              <a:rPr lang="en-US" altLang="nl-NL" sz="2000" dirty="0" err="1"/>
              <a:t>pijnloos</a:t>
            </a:r>
            <a:r>
              <a:rPr lang="en-US" altLang="nl-NL" sz="2000" dirty="0"/>
              <a:t> </a:t>
            </a:r>
            <a:r>
              <a:rPr lang="en-US" altLang="nl-NL" sz="2000" dirty="0" err="1"/>
              <a:t>en</a:t>
            </a:r>
            <a:r>
              <a:rPr lang="en-US" altLang="nl-NL" sz="2000" dirty="0"/>
              <a:t> </a:t>
            </a:r>
            <a:r>
              <a:rPr lang="en-US" altLang="nl-NL" sz="2000" dirty="0" err="1"/>
              <a:t>kan</a:t>
            </a:r>
            <a:r>
              <a:rPr lang="en-US" altLang="nl-NL" sz="2000" dirty="0"/>
              <a:t> de </a:t>
            </a:r>
            <a:r>
              <a:rPr lang="en-US" altLang="nl-NL" sz="2000" dirty="0" err="1"/>
              <a:t>blaas</a:t>
            </a:r>
            <a:r>
              <a:rPr lang="en-US" altLang="nl-NL" sz="2000" dirty="0"/>
              <a:t> in 1x </a:t>
            </a:r>
            <a:r>
              <a:rPr lang="en-US" altLang="nl-NL" sz="2000" dirty="0" err="1"/>
              <a:t>geledigd</a:t>
            </a:r>
            <a:r>
              <a:rPr lang="en-US" altLang="nl-NL" sz="2000" dirty="0"/>
              <a:t> </a:t>
            </a:r>
            <a:r>
              <a:rPr lang="en-US" altLang="nl-NL" sz="2000" dirty="0" err="1"/>
              <a:t>worden</a:t>
            </a:r>
            <a:r>
              <a:rPr lang="en-US" altLang="nl-NL" sz="2000" dirty="0"/>
              <a:t>. </a:t>
            </a:r>
            <a:r>
              <a:rPr lang="en-US" altLang="nl-NL" sz="2000" dirty="0" err="1"/>
              <a:t>Tijdens</a:t>
            </a:r>
            <a:r>
              <a:rPr lang="en-US" altLang="nl-NL" sz="2000" dirty="0"/>
              <a:t> het </a:t>
            </a:r>
            <a:r>
              <a:rPr lang="en-US" altLang="nl-NL" sz="2000" dirty="0" err="1"/>
              <a:t>urineren</a:t>
            </a:r>
            <a:r>
              <a:rPr lang="en-US" altLang="nl-NL" sz="2000" dirty="0"/>
              <a:t> is </a:t>
            </a:r>
            <a:r>
              <a:rPr lang="en-US" altLang="nl-NL" sz="2000" dirty="0" err="1"/>
              <a:t>er</a:t>
            </a:r>
            <a:r>
              <a:rPr lang="en-US" altLang="nl-NL" sz="2000" dirty="0"/>
              <a:t> </a:t>
            </a:r>
            <a:r>
              <a:rPr lang="en-US" altLang="nl-NL" sz="2000" dirty="0" err="1"/>
              <a:t>een</a:t>
            </a:r>
            <a:r>
              <a:rPr lang="en-US" altLang="nl-NL" sz="2000" dirty="0"/>
              <a:t> </a:t>
            </a:r>
            <a:r>
              <a:rPr lang="en-US" altLang="nl-NL" sz="2000" dirty="0" err="1"/>
              <a:t>urinestraal</a:t>
            </a:r>
            <a:r>
              <a:rPr lang="en-US" altLang="nl-NL" sz="2000" dirty="0"/>
              <a:t>.</a:t>
            </a:r>
          </a:p>
          <a:p>
            <a:pPr eaLnBrk="1" hangingPunct="1"/>
            <a:r>
              <a:rPr lang="en-US" altLang="nl-NL" sz="2000" dirty="0" err="1"/>
              <a:t>Soms</a:t>
            </a:r>
            <a:r>
              <a:rPr lang="en-US" altLang="nl-NL" sz="2000" dirty="0"/>
              <a:t> </a:t>
            </a:r>
            <a:r>
              <a:rPr lang="en-US" altLang="nl-NL" sz="2000" dirty="0" err="1"/>
              <a:t>kunnen</a:t>
            </a:r>
            <a:r>
              <a:rPr lang="en-US" altLang="nl-NL" sz="2000" dirty="0"/>
              <a:t> </a:t>
            </a:r>
            <a:r>
              <a:rPr lang="en-US" altLang="nl-NL" sz="2000" dirty="0" err="1"/>
              <a:t>mensen</a:t>
            </a:r>
            <a:r>
              <a:rPr lang="en-US" altLang="nl-NL" sz="2000" dirty="0"/>
              <a:t> </a:t>
            </a:r>
            <a:r>
              <a:rPr lang="en-US" altLang="nl-NL" sz="2000" dirty="0" err="1"/>
              <a:t>ondanks</a:t>
            </a:r>
            <a:r>
              <a:rPr lang="en-US" altLang="nl-NL" sz="2000" dirty="0"/>
              <a:t> </a:t>
            </a:r>
            <a:r>
              <a:rPr lang="en-US" altLang="nl-NL" sz="2000" dirty="0" err="1"/>
              <a:t>een</a:t>
            </a:r>
            <a:r>
              <a:rPr lang="en-US" altLang="nl-NL" sz="2000" dirty="0"/>
              <a:t> </a:t>
            </a:r>
            <a:r>
              <a:rPr lang="en-US" altLang="nl-NL" sz="2000" dirty="0" err="1"/>
              <a:t>goede</a:t>
            </a:r>
            <a:r>
              <a:rPr lang="en-US" altLang="nl-NL" sz="2000" dirty="0"/>
              <a:t> </a:t>
            </a:r>
            <a:r>
              <a:rPr lang="en-US" altLang="nl-NL" sz="2000" dirty="0" err="1"/>
              <a:t>nierfunctie</a:t>
            </a:r>
            <a:r>
              <a:rPr lang="en-US" altLang="nl-NL" sz="2000" dirty="0"/>
              <a:t> </a:t>
            </a:r>
            <a:r>
              <a:rPr lang="en-US" altLang="nl-NL" sz="2000" dirty="0" err="1"/>
              <a:t>niet</a:t>
            </a:r>
            <a:r>
              <a:rPr lang="en-US" altLang="nl-NL" sz="2000" dirty="0"/>
              <a:t> of </a:t>
            </a:r>
            <a:r>
              <a:rPr lang="en-US" altLang="nl-NL" sz="2000" dirty="0" err="1"/>
              <a:t>nauwelijks</a:t>
            </a:r>
            <a:r>
              <a:rPr lang="en-US" altLang="nl-NL" sz="2000" dirty="0"/>
              <a:t> </a:t>
            </a:r>
            <a:r>
              <a:rPr lang="en-US" altLang="nl-NL" sz="2000" dirty="0" err="1"/>
              <a:t>urineren</a:t>
            </a:r>
            <a:r>
              <a:rPr lang="en-US" altLang="nl-NL" sz="2000" dirty="0"/>
              <a:t>, </a:t>
            </a:r>
            <a:r>
              <a:rPr lang="en-US" altLang="nl-NL" sz="2000" dirty="0" err="1"/>
              <a:t>terwijl</a:t>
            </a:r>
            <a:r>
              <a:rPr lang="en-US" altLang="nl-NL" sz="2000" dirty="0"/>
              <a:t> de </a:t>
            </a:r>
            <a:r>
              <a:rPr lang="en-US" altLang="nl-NL" sz="2000" dirty="0" err="1"/>
              <a:t>blaas</a:t>
            </a:r>
            <a:r>
              <a:rPr lang="en-US" altLang="nl-NL" sz="2000" dirty="0"/>
              <a:t> </a:t>
            </a:r>
            <a:r>
              <a:rPr lang="en-US" altLang="nl-NL" sz="2000" dirty="0" err="1"/>
              <a:t>zich</a:t>
            </a:r>
            <a:r>
              <a:rPr lang="en-US" altLang="nl-NL" sz="2000" dirty="0"/>
              <a:t> </a:t>
            </a:r>
            <a:r>
              <a:rPr lang="en-US" altLang="nl-NL" sz="2000" dirty="0" err="1"/>
              <a:t>wel</a:t>
            </a:r>
            <a:r>
              <a:rPr lang="en-US" altLang="nl-NL" sz="2000" dirty="0"/>
              <a:t> </a:t>
            </a:r>
            <a:r>
              <a:rPr lang="en-US" altLang="nl-NL" sz="2000" dirty="0" err="1"/>
              <a:t>vult</a:t>
            </a:r>
            <a:r>
              <a:rPr lang="en-US" altLang="nl-NL" sz="2000" dirty="0"/>
              <a:t> met urine. Zij </a:t>
            </a:r>
            <a:r>
              <a:rPr lang="en-US" altLang="nl-NL" sz="2000" dirty="0" err="1"/>
              <a:t>doen</a:t>
            </a:r>
            <a:r>
              <a:rPr lang="en-US" altLang="nl-NL" sz="2000" dirty="0"/>
              <a:t> dan </a:t>
            </a:r>
            <a:r>
              <a:rPr lang="en-US" altLang="nl-NL" sz="2000" dirty="0" err="1"/>
              <a:t>vaak</a:t>
            </a:r>
            <a:r>
              <a:rPr lang="en-US" altLang="nl-NL" sz="2000" dirty="0"/>
              <a:t> </a:t>
            </a:r>
            <a:r>
              <a:rPr lang="en-US" altLang="nl-NL" sz="2000" dirty="0" err="1"/>
              <a:t>kleine</a:t>
            </a:r>
            <a:r>
              <a:rPr lang="en-US" altLang="nl-NL" sz="2000" dirty="0"/>
              <a:t> </a:t>
            </a:r>
            <a:r>
              <a:rPr lang="en-US" altLang="nl-NL" sz="2000" dirty="0" err="1"/>
              <a:t>plasjes</a:t>
            </a:r>
            <a:r>
              <a:rPr lang="en-US" altLang="nl-NL" sz="2000" dirty="0"/>
              <a:t> =</a:t>
            </a:r>
            <a:r>
              <a:rPr lang="en-US" altLang="nl-NL" sz="2000" dirty="0" err="1"/>
              <a:t>dysurie</a:t>
            </a:r>
            <a:r>
              <a:rPr lang="en-US" altLang="nl-NL" sz="2000" dirty="0"/>
              <a:t>; de </a:t>
            </a:r>
            <a:r>
              <a:rPr lang="en-US" altLang="nl-NL" sz="2000" dirty="0" err="1"/>
              <a:t>zorgvrager</a:t>
            </a:r>
            <a:r>
              <a:rPr lang="en-US" altLang="nl-NL" sz="2000" dirty="0"/>
              <a:t> </a:t>
            </a:r>
            <a:r>
              <a:rPr lang="en-US" altLang="nl-NL" sz="2000" dirty="0" err="1"/>
              <a:t>heeft</a:t>
            </a:r>
            <a:r>
              <a:rPr lang="en-US" altLang="nl-NL" sz="2000" dirty="0"/>
              <a:t> </a:t>
            </a:r>
            <a:r>
              <a:rPr lang="en-US" altLang="nl-NL" sz="2000" dirty="0" err="1"/>
              <a:t>voortdurend</a:t>
            </a:r>
            <a:r>
              <a:rPr lang="en-US" altLang="nl-NL" sz="2000" dirty="0"/>
              <a:t> </a:t>
            </a:r>
            <a:r>
              <a:rPr lang="en-US" altLang="nl-NL" sz="2000" dirty="0" err="1"/>
              <a:t>mictiedrang</a:t>
            </a:r>
            <a:endParaRPr lang="en-US" altLang="nl-NL" sz="2000" dirty="0"/>
          </a:p>
          <a:p>
            <a:pPr eaLnBrk="1" hangingPunct="1"/>
            <a:r>
              <a:rPr lang="en-US" altLang="nl-NL" sz="2000" dirty="0" err="1"/>
              <a:t>Vaak</a:t>
            </a:r>
            <a:r>
              <a:rPr lang="en-US" altLang="nl-NL" sz="2000" dirty="0"/>
              <a:t> </a:t>
            </a:r>
            <a:r>
              <a:rPr lang="en-US" altLang="nl-NL" sz="2000" dirty="0" err="1"/>
              <a:t>zie</a:t>
            </a:r>
            <a:r>
              <a:rPr lang="en-US" altLang="nl-NL" sz="2000" dirty="0"/>
              <a:t> je dan </a:t>
            </a:r>
            <a:r>
              <a:rPr lang="en-US" altLang="nl-NL" sz="2000" dirty="0" err="1"/>
              <a:t>ook</a:t>
            </a:r>
            <a:r>
              <a:rPr lang="en-US" altLang="nl-NL" sz="2000" dirty="0"/>
              <a:t> de </a:t>
            </a:r>
            <a:r>
              <a:rPr lang="en-US" altLang="nl-NL" sz="2000" dirty="0" err="1"/>
              <a:t>ongewenste</a:t>
            </a:r>
            <a:r>
              <a:rPr lang="en-US" altLang="nl-NL" sz="2000" dirty="0"/>
              <a:t> </a:t>
            </a:r>
            <a:r>
              <a:rPr lang="en-US" altLang="nl-NL" sz="2000" dirty="0" err="1"/>
              <a:t>neiging</a:t>
            </a:r>
            <a:r>
              <a:rPr lang="en-US" altLang="nl-NL" sz="2000" dirty="0"/>
              <a:t> om minder </a:t>
            </a:r>
            <a:r>
              <a:rPr lang="en-US" altLang="nl-NL" sz="2000" dirty="0" err="1"/>
              <a:t>te</a:t>
            </a:r>
            <a:r>
              <a:rPr lang="en-US" altLang="nl-NL" sz="2000" dirty="0"/>
              <a:t> </a:t>
            </a:r>
            <a:r>
              <a:rPr lang="en-US" altLang="nl-NL" sz="2000" dirty="0" err="1"/>
              <a:t>gaan</a:t>
            </a:r>
            <a:r>
              <a:rPr lang="en-US" altLang="nl-NL" sz="2000" dirty="0"/>
              <a:t> </a:t>
            </a:r>
            <a:r>
              <a:rPr lang="en-US" altLang="nl-NL" sz="2000" dirty="0" err="1"/>
              <a:t>drinken</a:t>
            </a:r>
            <a:r>
              <a:rPr lang="en-US" altLang="nl-NL" sz="2000" dirty="0"/>
              <a:t>. </a:t>
            </a:r>
            <a:r>
              <a:rPr lang="en-US" altLang="nl-NL" sz="2000" dirty="0" err="1"/>
              <a:t>Oorzaken</a:t>
            </a:r>
            <a:r>
              <a:rPr lang="en-US" altLang="nl-NL" sz="2000" dirty="0"/>
              <a:t> </a:t>
            </a:r>
            <a:r>
              <a:rPr lang="en-US" altLang="nl-NL" sz="2000" dirty="0" err="1"/>
              <a:t>dysurie</a:t>
            </a:r>
            <a:r>
              <a:rPr lang="en-US" altLang="nl-NL" sz="2000" dirty="0"/>
              <a:t>: </a:t>
            </a:r>
            <a:r>
              <a:rPr lang="en-US" altLang="nl-NL" sz="2000" dirty="0" err="1"/>
              <a:t>blaashalsobstructie</a:t>
            </a:r>
            <a:r>
              <a:rPr lang="en-US" altLang="nl-NL" sz="2000" dirty="0"/>
              <a:t> door </a:t>
            </a:r>
            <a:r>
              <a:rPr lang="en-US" altLang="nl-NL" sz="2000" dirty="0" err="1"/>
              <a:t>oedeem</a:t>
            </a:r>
            <a:r>
              <a:rPr lang="en-US" altLang="nl-NL" sz="2000" dirty="0"/>
              <a:t>, tumor of </a:t>
            </a:r>
            <a:r>
              <a:rPr lang="en-US" altLang="nl-NL" sz="2000" dirty="0" err="1"/>
              <a:t>steen</a:t>
            </a:r>
            <a:r>
              <a:rPr lang="en-US" altLang="nl-NL" sz="2000" dirty="0"/>
              <a:t>; </a:t>
            </a:r>
            <a:r>
              <a:rPr lang="en-US" altLang="nl-NL" sz="2000" dirty="0" err="1"/>
              <a:t>vernauwing</a:t>
            </a:r>
            <a:r>
              <a:rPr lang="en-US" altLang="nl-NL" sz="2000" dirty="0"/>
              <a:t> van de urethra(</a:t>
            </a:r>
            <a:r>
              <a:rPr lang="en-US" altLang="nl-NL" sz="2000" dirty="0" err="1"/>
              <a:t>urethrastrictuur</a:t>
            </a:r>
            <a:r>
              <a:rPr lang="en-US" altLang="nl-NL" sz="2000" dirty="0"/>
              <a:t>); </a:t>
            </a:r>
            <a:r>
              <a:rPr lang="en-US" altLang="nl-NL" sz="2000" dirty="0" err="1"/>
              <a:t>prostaatvergroting</a:t>
            </a:r>
            <a:r>
              <a:rPr lang="en-US" altLang="nl-NL" sz="2000" dirty="0"/>
              <a:t> of </a:t>
            </a:r>
            <a:r>
              <a:rPr lang="en-US" altLang="nl-NL" sz="2000" dirty="0" err="1"/>
              <a:t>een</a:t>
            </a:r>
            <a:r>
              <a:rPr lang="en-US" altLang="nl-NL" sz="2000" dirty="0"/>
              <a:t> </a:t>
            </a:r>
            <a:r>
              <a:rPr lang="en-US" altLang="nl-NL" sz="2000" dirty="0" err="1"/>
              <a:t>schrompelblaas</a:t>
            </a:r>
            <a:r>
              <a:rPr lang="en-US" altLang="nl-NL" sz="2000" dirty="0"/>
              <a:t>.</a:t>
            </a:r>
          </a:p>
        </p:txBody>
      </p:sp>
      <p:pic>
        <p:nvPicPr>
          <p:cNvPr id="4" name="Afbeelding 3">
            <a:extLst>
              <a:ext uri="{FF2B5EF4-FFF2-40B4-BE49-F238E27FC236}">
                <a16:creationId xmlns:a16="http://schemas.microsoft.com/office/drawing/2014/main" id="{6F320C92-8204-4376-A1E1-366ADEB1CEC2}"/>
              </a:ext>
            </a:extLst>
          </p:cNvPr>
          <p:cNvPicPr>
            <a:picLocks noChangeAspect="1"/>
          </p:cNvPicPr>
          <p:nvPr/>
        </p:nvPicPr>
        <p:blipFill rotWithShape="1">
          <a:blip r:embed="rId2">
            <a:extLst>
              <a:ext uri="{28A0092B-C50C-407E-A947-70E740481C1C}">
                <a14:useLocalDpi xmlns:a14="http://schemas.microsoft.com/office/drawing/2010/main" val="0"/>
              </a:ext>
            </a:extLst>
          </a:blip>
          <a:srcRect b="3678"/>
          <a:stretch/>
        </p:blipFill>
        <p:spPr bwMode="auto">
          <a:xfrm>
            <a:off x="20" y="10"/>
            <a:ext cx="4635571" cy="6857990"/>
          </a:xfrm>
          <a:prstGeom prst="rect">
            <a:avLst/>
          </a:prstGeom>
          <a:noFill/>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DF998"/>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448055"/>
            <a:ext cx="3414370"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el 1">
            <a:extLst>
              <a:ext uri="{FF2B5EF4-FFF2-40B4-BE49-F238E27FC236}">
                <a16:creationId xmlns:a16="http://schemas.microsoft.com/office/drawing/2014/main" id="{4422026F-55B6-418F-BEE8-43E38C20C007}"/>
              </a:ext>
            </a:extLst>
          </p:cNvPr>
          <p:cNvSpPr>
            <a:spLocks noGrp="1"/>
          </p:cNvSpPr>
          <p:nvPr>
            <p:ph type="title"/>
          </p:nvPr>
        </p:nvSpPr>
        <p:spPr>
          <a:xfrm>
            <a:off x="777240" y="731519"/>
            <a:ext cx="2845191" cy="3237579"/>
          </a:xfrm>
        </p:spPr>
        <p:txBody>
          <a:bodyPr>
            <a:normAutofit/>
          </a:bodyPr>
          <a:lstStyle/>
          <a:p>
            <a:pPr eaLnBrk="1" fontAlgn="auto" hangingPunct="1">
              <a:spcAft>
                <a:spcPts val="0"/>
              </a:spcAft>
              <a:defRPr/>
            </a:pPr>
            <a:r>
              <a:rPr lang="en-US" sz="3800">
                <a:solidFill>
                  <a:srgbClr val="FFFFFF"/>
                </a:solidFill>
              </a:rPr>
              <a:t>rapportage</a:t>
            </a:r>
            <a:endParaRPr lang="nl-NL" sz="3800">
              <a:solidFill>
                <a:srgbClr val="FFFFFF"/>
              </a:solidFill>
            </a:endParaRPr>
          </a:p>
        </p:txBody>
      </p:sp>
      <p:sp>
        <p:nvSpPr>
          <p:cNvPr id="74" name="Rectangle 73">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4419227"/>
            <a:ext cx="3414369" cy="1979852"/>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76" name="Rectangle 75">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4603" y="448055"/>
            <a:ext cx="7688475"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03" name="Tijdelijke aanduiding voor inhoud 2">
            <a:extLst>
              <a:ext uri="{FF2B5EF4-FFF2-40B4-BE49-F238E27FC236}">
                <a16:creationId xmlns:a16="http://schemas.microsoft.com/office/drawing/2014/main" id="{3D41C4E0-E1C9-4E88-B2D0-BE45DE890691}"/>
              </a:ext>
            </a:extLst>
          </p:cNvPr>
          <p:cNvSpPr>
            <a:spLocks noGrp="1"/>
          </p:cNvSpPr>
          <p:nvPr>
            <p:ph idx="1"/>
          </p:nvPr>
        </p:nvSpPr>
        <p:spPr>
          <a:xfrm>
            <a:off x="4379709" y="686862"/>
            <a:ext cx="7037591" cy="5475129"/>
          </a:xfrm>
        </p:spPr>
        <p:txBody>
          <a:bodyPr anchor="ctr">
            <a:normAutofit/>
          </a:bodyPr>
          <a:lstStyle/>
          <a:p>
            <a:r>
              <a:rPr lang="nl-NL" altLang="nl-NL" sz="2600" dirty="0"/>
              <a:t>Ga na of er bijzonderheden zijn, zoals moeilijk kunnen plassen of uitplassen, pijn bij het plassen en problemen met de continentie. Kan de zorgvrager zijn plas goed ophouden of is er sprake van een vorm van incontinentie? </a:t>
            </a:r>
          </a:p>
          <a:p>
            <a:r>
              <a:rPr lang="nl-NL" altLang="nl-NL" sz="2600" dirty="0"/>
              <a:t>Rapporteer de bijzonderheden altijd in het zorgdossier en mondeling aan de arts </a:t>
            </a:r>
          </a:p>
        </p:txBody>
      </p:sp>
      <p:pic>
        <p:nvPicPr>
          <p:cNvPr id="4" name="Graphic 3" descr="Schoolbord">
            <a:extLst>
              <a:ext uri="{FF2B5EF4-FFF2-40B4-BE49-F238E27FC236}">
                <a16:creationId xmlns:a16="http://schemas.microsoft.com/office/drawing/2014/main" id="{ED0C7320-3B47-4264-8FC6-34D54972B9C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366000" y="4899601"/>
            <a:ext cx="2570480" cy="1620604"/>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448055"/>
            <a:ext cx="3414370"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el 1">
            <a:extLst>
              <a:ext uri="{FF2B5EF4-FFF2-40B4-BE49-F238E27FC236}">
                <a16:creationId xmlns:a16="http://schemas.microsoft.com/office/drawing/2014/main" id="{2CECBC53-0D8F-43E2-9505-6671F1F02E36}"/>
              </a:ext>
            </a:extLst>
          </p:cNvPr>
          <p:cNvSpPr>
            <a:spLocks noGrp="1"/>
          </p:cNvSpPr>
          <p:nvPr>
            <p:ph type="title"/>
          </p:nvPr>
        </p:nvSpPr>
        <p:spPr>
          <a:xfrm>
            <a:off x="777240" y="731519"/>
            <a:ext cx="2845191" cy="3237579"/>
          </a:xfrm>
        </p:spPr>
        <p:txBody>
          <a:bodyPr>
            <a:normAutofit/>
          </a:bodyPr>
          <a:lstStyle/>
          <a:p>
            <a:r>
              <a:rPr lang="nl-NL" sz="3800">
                <a:solidFill>
                  <a:srgbClr val="FFFFFF"/>
                </a:solidFill>
              </a:rPr>
              <a:t>Enkele termen </a:t>
            </a:r>
          </a:p>
        </p:txBody>
      </p:sp>
      <p:sp>
        <p:nvSpPr>
          <p:cNvPr id="10"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4419227"/>
            <a:ext cx="3414369" cy="1979852"/>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5" name="Rectangle 11">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4603" y="448055"/>
            <a:ext cx="7688475"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725547A7-E661-4F06-90C9-29A492A44BBD}"/>
              </a:ext>
            </a:extLst>
          </p:cNvPr>
          <p:cNvSpPr>
            <a:spLocks noGrp="1"/>
          </p:cNvSpPr>
          <p:nvPr>
            <p:ph idx="1"/>
          </p:nvPr>
        </p:nvSpPr>
        <p:spPr>
          <a:xfrm>
            <a:off x="4379709" y="686862"/>
            <a:ext cx="7037591" cy="5475129"/>
          </a:xfrm>
        </p:spPr>
        <p:txBody>
          <a:bodyPr anchor="ctr">
            <a:normAutofit/>
          </a:bodyPr>
          <a:lstStyle/>
          <a:p>
            <a:r>
              <a:rPr lang="nl-NL" sz="2600" dirty="0"/>
              <a:t>Oligurie: </a:t>
            </a:r>
          </a:p>
          <a:p>
            <a:pPr lvl="1"/>
            <a:r>
              <a:rPr lang="nl-NL" sz="2600" dirty="0"/>
              <a:t>de urineproductie is minder dan 500 ml per 24 uur. </a:t>
            </a:r>
          </a:p>
          <a:p>
            <a:r>
              <a:rPr lang="nl-NL" sz="2600" dirty="0"/>
              <a:t>Anurie: </a:t>
            </a:r>
          </a:p>
          <a:p>
            <a:pPr lvl="1"/>
            <a:r>
              <a:rPr lang="nl-NL" sz="2600" dirty="0"/>
              <a:t>de urineproductie is minder dan 50 ml per 24 uur. </a:t>
            </a:r>
          </a:p>
          <a:p>
            <a:r>
              <a:rPr lang="nl-NL" sz="2600" dirty="0"/>
              <a:t>Polyurie: </a:t>
            </a:r>
          </a:p>
          <a:p>
            <a:pPr lvl="1"/>
            <a:r>
              <a:rPr lang="nl-NL" sz="2600" dirty="0"/>
              <a:t>de urineproductie is meer dan 2 liter per 24 uur. </a:t>
            </a:r>
          </a:p>
          <a:p>
            <a:r>
              <a:rPr lang="nl-NL" sz="2600" dirty="0"/>
              <a:t>Nycturie:</a:t>
            </a:r>
          </a:p>
          <a:p>
            <a:pPr lvl="1"/>
            <a:r>
              <a:rPr lang="nl-NL" sz="2600" dirty="0"/>
              <a:t> de urineproductie neemt toe in de nacht.</a:t>
            </a:r>
          </a:p>
        </p:txBody>
      </p:sp>
      <p:pic>
        <p:nvPicPr>
          <p:cNvPr id="4" name="Afbeelding 3">
            <a:extLst>
              <a:ext uri="{FF2B5EF4-FFF2-40B4-BE49-F238E27FC236}">
                <a16:creationId xmlns:a16="http://schemas.microsoft.com/office/drawing/2014/main" id="{C4DF921D-5A7D-41D3-9E7F-44424C36EB93}"/>
              </a:ext>
            </a:extLst>
          </p:cNvPr>
          <p:cNvPicPr>
            <a:picLocks noChangeAspect="1"/>
          </p:cNvPicPr>
          <p:nvPr/>
        </p:nvPicPr>
        <p:blipFill>
          <a:blip r:embed="rId2"/>
          <a:stretch>
            <a:fillRect/>
          </a:stretch>
        </p:blipFill>
        <p:spPr>
          <a:xfrm>
            <a:off x="631105" y="4419227"/>
            <a:ext cx="3084843" cy="1912679"/>
          </a:xfrm>
          <a:prstGeom prst="rect">
            <a:avLst/>
          </a:prstGeom>
        </p:spPr>
      </p:pic>
    </p:spTree>
    <p:extLst>
      <p:ext uri="{BB962C8B-B14F-4D97-AF65-F5344CB8AC3E}">
        <p14:creationId xmlns:p14="http://schemas.microsoft.com/office/powerpoint/2010/main" val="12961513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a:extLst>
              <a:ext uri="{FF2B5EF4-FFF2-40B4-BE49-F238E27FC236}">
                <a16:creationId xmlns:a16="http://schemas.microsoft.com/office/drawing/2014/main" id="{92708500-32AF-41A6-B5D9-84A254C84B16}"/>
              </a:ext>
            </a:extLst>
          </p:cNvPr>
          <p:cNvPicPr>
            <a:picLocks noGrp="1" noChangeAspect="1"/>
          </p:cNvPicPr>
          <p:nvPr>
            <p:ph idx="1"/>
          </p:nvPr>
        </p:nvPicPr>
        <p:blipFill>
          <a:blip r:embed="rId2"/>
          <a:stretch>
            <a:fillRect/>
          </a:stretch>
        </p:blipFill>
        <p:spPr>
          <a:xfrm>
            <a:off x="1212575" y="2007704"/>
            <a:ext cx="3679022" cy="3935896"/>
          </a:xfrm>
          <a:prstGeom prst="rect">
            <a:avLst/>
          </a:prstGeom>
        </p:spPr>
      </p:pic>
      <p:graphicFrame>
        <p:nvGraphicFramePr>
          <p:cNvPr id="5" name="Tabel 4">
            <a:extLst>
              <a:ext uri="{FF2B5EF4-FFF2-40B4-BE49-F238E27FC236}">
                <a16:creationId xmlns:a16="http://schemas.microsoft.com/office/drawing/2014/main" id="{DFDA3BE0-FDE1-47F5-873B-201AD57FE9AA}"/>
              </a:ext>
            </a:extLst>
          </p:cNvPr>
          <p:cNvGraphicFramePr>
            <a:graphicFrameLocks noGrp="1"/>
          </p:cNvGraphicFramePr>
          <p:nvPr>
            <p:extLst>
              <p:ext uri="{D42A27DB-BD31-4B8C-83A1-F6EECF244321}">
                <p14:modId xmlns:p14="http://schemas.microsoft.com/office/powerpoint/2010/main" val="243351935"/>
              </p:ext>
            </p:extLst>
          </p:nvPr>
        </p:nvGraphicFramePr>
        <p:xfrm>
          <a:off x="5078896" y="198474"/>
          <a:ext cx="5560530" cy="5956197"/>
        </p:xfrm>
        <a:graphic>
          <a:graphicData uri="http://schemas.openxmlformats.org/drawingml/2006/table">
            <a:tbl>
              <a:tblPr firstRow="1" bandRow="1">
                <a:tableStyleId>{2D5ABB26-0587-4C30-8999-92F81FD0307C}</a:tableStyleId>
              </a:tblPr>
              <a:tblGrid>
                <a:gridCol w="5560530">
                  <a:extLst>
                    <a:ext uri="{9D8B030D-6E8A-4147-A177-3AD203B41FA5}">
                      <a16:colId xmlns:a16="http://schemas.microsoft.com/office/drawing/2014/main" val="3822218760"/>
                    </a:ext>
                  </a:extLst>
                </a:gridCol>
              </a:tblGrid>
              <a:tr h="3369837">
                <a:tc>
                  <a:txBody>
                    <a:bodyPr/>
                    <a:lstStyle/>
                    <a:p>
                      <a:r>
                        <a:rPr lang="nl-NL" dirty="0"/>
                        <a:t>Bepalen van hoeveel urine in de blaas gebeurt met een badderscan.</a:t>
                      </a:r>
                    </a:p>
                    <a:p>
                      <a:endParaRPr lang="nl-NL" dirty="0"/>
                    </a:p>
                    <a:p>
                      <a:r>
                        <a:rPr lang="nl-NL" b="1" dirty="0"/>
                        <a:t>Urineretentie:</a:t>
                      </a:r>
                    </a:p>
                    <a:p>
                      <a:r>
                        <a:rPr lang="nl-NL" dirty="0"/>
                        <a:t>Retentie Urineretentie wordt omschreven als het onvermogen om de blaas volledig of gedeeltelijk te legen</a:t>
                      </a:r>
                    </a:p>
                    <a:p>
                      <a:r>
                        <a:rPr lang="nl-NL" dirty="0"/>
                        <a:t>Als mensen niet kunnen plassen</a:t>
                      </a:r>
                    </a:p>
                    <a:p>
                      <a:r>
                        <a:rPr lang="nl-NL" dirty="0"/>
                        <a:t> Als urineretentie te lang blijft bestaan, gaat de blaas ‘overlopen’: er ont staat incontinentie.</a:t>
                      </a:r>
                    </a:p>
                    <a:p>
                      <a:endParaRPr lang="nl-NL" b="1" dirty="0"/>
                    </a:p>
                    <a:p>
                      <a:r>
                        <a:rPr lang="nl-NL" b="1" dirty="0"/>
                        <a:t>Urineresidu:</a:t>
                      </a:r>
                    </a:p>
                    <a:p>
                      <a:r>
                        <a:rPr lang="nl-NL" dirty="0"/>
                        <a:t>Als een zorgvrager wel kan plassen, maar het lukt  niet om de blaas goed leeg te plassen. </a:t>
                      </a:r>
                    </a:p>
                    <a:p>
                      <a:r>
                        <a:rPr lang="nl-NL" dirty="0"/>
                        <a:t>De urine die dan in de blaas achterblijft, noemen we een residu.</a:t>
                      </a:r>
                    </a:p>
                    <a:p>
                      <a:endParaRPr lang="nl-NL" dirty="0"/>
                    </a:p>
                  </a:txBody>
                  <a:tcPr/>
                </a:tc>
                <a:extLst>
                  <a:ext uri="{0D108BD9-81ED-4DB2-BD59-A6C34878D82A}">
                    <a16:rowId xmlns:a16="http://schemas.microsoft.com/office/drawing/2014/main" val="2584804084"/>
                  </a:ext>
                </a:extLst>
              </a:tr>
              <a:tr h="1475637">
                <a:tc>
                  <a:txBody>
                    <a:bodyPr/>
                    <a:lstStyle/>
                    <a:p>
                      <a:endParaRPr lang="nl-NL" dirty="0"/>
                    </a:p>
                  </a:txBody>
                  <a:tcPr/>
                </a:tc>
                <a:extLst>
                  <a:ext uri="{0D108BD9-81ED-4DB2-BD59-A6C34878D82A}">
                    <a16:rowId xmlns:a16="http://schemas.microsoft.com/office/drawing/2014/main" val="915801803"/>
                  </a:ext>
                </a:extLst>
              </a:tr>
            </a:tbl>
          </a:graphicData>
        </a:graphic>
      </p:graphicFrame>
    </p:spTree>
    <p:extLst>
      <p:ext uri="{BB962C8B-B14F-4D97-AF65-F5344CB8AC3E}">
        <p14:creationId xmlns:p14="http://schemas.microsoft.com/office/powerpoint/2010/main" val="35453173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448055"/>
            <a:ext cx="3414370"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el 1">
            <a:extLst>
              <a:ext uri="{FF2B5EF4-FFF2-40B4-BE49-F238E27FC236}">
                <a16:creationId xmlns:a16="http://schemas.microsoft.com/office/drawing/2014/main" id="{867488E2-2E36-4155-8E43-E3B7A5273439}"/>
              </a:ext>
            </a:extLst>
          </p:cNvPr>
          <p:cNvSpPr>
            <a:spLocks noGrp="1"/>
          </p:cNvSpPr>
          <p:nvPr>
            <p:ph type="title"/>
          </p:nvPr>
        </p:nvSpPr>
        <p:spPr>
          <a:xfrm>
            <a:off x="777240" y="731519"/>
            <a:ext cx="2845191" cy="3237579"/>
          </a:xfrm>
        </p:spPr>
        <p:txBody>
          <a:bodyPr>
            <a:normAutofit/>
          </a:bodyPr>
          <a:lstStyle/>
          <a:p>
            <a:pPr eaLnBrk="1" fontAlgn="auto" hangingPunct="1">
              <a:spcAft>
                <a:spcPts val="0"/>
              </a:spcAft>
              <a:defRPr/>
            </a:pPr>
            <a:r>
              <a:rPr lang="en-US" sz="3800">
                <a:solidFill>
                  <a:srgbClr val="FFFFFF"/>
                </a:solidFill>
              </a:rPr>
              <a:t>Hulp bieden bij urineren</a:t>
            </a:r>
            <a:endParaRPr lang="nl-NL" sz="3800">
              <a:solidFill>
                <a:srgbClr val="FFFFFF"/>
              </a:solidFill>
            </a:endParaRPr>
          </a:p>
        </p:txBody>
      </p:sp>
      <p:sp>
        <p:nvSpPr>
          <p:cNvPr id="10"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4419227"/>
            <a:ext cx="3414369" cy="1979852"/>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Rectangle 11">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4603" y="448055"/>
            <a:ext cx="7688475"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F30C22C2-8048-40D6-B20B-AE078222C6FE}"/>
              </a:ext>
            </a:extLst>
          </p:cNvPr>
          <p:cNvSpPr>
            <a:spLocks noGrp="1"/>
          </p:cNvSpPr>
          <p:nvPr>
            <p:ph idx="1"/>
          </p:nvPr>
        </p:nvSpPr>
        <p:spPr>
          <a:xfrm>
            <a:off x="4379709" y="686862"/>
            <a:ext cx="7037591" cy="5475129"/>
          </a:xfrm>
        </p:spPr>
        <p:txBody>
          <a:bodyPr anchor="ctr">
            <a:normAutofit/>
          </a:bodyPr>
          <a:lstStyle/>
          <a:p>
            <a:pPr eaLnBrk="1" hangingPunct="1"/>
            <a:r>
              <a:rPr lang="en-US" altLang="nl-NL" sz="2600"/>
              <a:t>Denk om privacy en schaamtegevoelens van de zorgvrager!</a:t>
            </a:r>
          </a:p>
          <a:p>
            <a:pPr eaLnBrk="1" hangingPunct="1"/>
            <a:r>
              <a:rPr lang="en-US" altLang="nl-NL" sz="2600"/>
              <a:t>Vraag zorgvrager een zo natuurlijk mogelijke houding aan te nemen (man bv laten staan als dit kan)</a:t>
            </a:r>
          </a:p>
          <a:p>
            <a:pPr eaLnBrk="1" hangingPunct="1"/>
            <a:r>
              <a:rPr lang="en-US" altLang="nl-NL" sz="2600"/>
              <a:t>Kraan laten lopen</a:t>
            </a:r>
          </a:p>
          <a:p>
            <a:pPr eaLnBrk="1" hangingPunct="1"/>
            <a:r>
              <a:rPr lang="en-US" altLang="nl-NL" sz="2600"/>
              <a:t>Zorgvrager tijd gunnen</a:t>
            </a:r>
          </a:p>
          <a:p>
            <a:pPr eaLnBrk="1" hangingPunct="1"/>
            <a:r>
              <a:rPr lang="en-US" altLang="nl-NL" sz="2600"/>
              <a:t>Geslachtsorganen spoelen met warm water</a:t>
            </a:r>
            <a:endParaRPr lang="nl-NL" altLang="nl-NL" sz="26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23554" name="AutoShape 2">
            <a:extLst>
              <a:ext uri="{FF2B5EF4-FFF2-40B4-BE49-F238E27FC236}">
                <a16:creationId xmlns:a16="http://schemas.microsoft.com/office/drawing/2014/main" id="{D935070A-65A9-4406-884B-E5E284044E90}"/>
              </a:ext>
            </a:extLst>
          </p:cNvPr>
          <p:cNvSpPr>
            <a:spLocks noGrp="1" noChangeArrowheads="1"/>
          </p:cNvSpPr>
          <p:nvPr>
            <p:ph type="title" idx="4294967295"/>
          </p:nvPr>
        </p:nvSpPr>
        <p:spPr>
          <a:xfrm>
            <a:off x="4941535" y="640081"/>
            <a:ext cx="6610383" cy="3497021"/>
          </a:xfrm>
          <a:noFill/>
        </p:spPr>
        <p:txBody>
          <a:bodyPr vert="horz" lIns="91440" tIns="45720" rIns="91440" bIns="45720" rtlCol="0" anchor="b">
            <a:normAutofit/>
          </a:bodyPr>
          <a:lstStyle/>
          <a:p>
            <a:pPr>
              <a:defRPr/>
            </a:pPr>
            <a:r>
              <a:rPr lang="en-US" altLang="nl-NL" sz="6000"/>
              <a:t>Urine incontinentie</a:t>
            </a:r>
          </a:p>
        </p:txBody>
      </p:sp>
      <p:sp>
        <p:nvSpPr>
          <p:cNvPr id="23555" name="Rectangle 3">
            <a:extLst>
              <a:ext uri="{FF2B5EF4-FFF2-40B4-BE49-F238E27FC236}">
                <a16:creationId xmlns:a16="http://schemas.microsoft.com/office/drawing/2014/main" id="{3EA245AA-E7DF-4C37-A31E-1E7753FA9E7F}"/>
              </a:ext>
            </a:extLst>
          </p:cNvPr>
          <p:cNvSpPr>
            <a:spLocks noGrp="1" noChangeArrowheads="1"/>
          </p:cNvSpPr>
          <p:nvPr>
            <p:ph type="body" idx="4294967295"/>
          </p:nvPr>
        </p:nvSpPr>
        <p:spPr>
          <a:xfrm>
            <a:off x="4949759" y="4393579"/>
            <a:ext cx="6602159" cy="1824341"/>
          </a:xfrm>
          <a:noFill/>
        </p:spPr>
        <p:txBody>
          <a:bodyPr vert="horz" lIns="91440" tIns="45720" rIns="91440" bIns="45720" rtlCol="0">
            <a:normAutofit/>
          </a:bodyPr>
          <a:lstStyle/>
          <a:p>
            <a:pPr marL="0" indent="0">
              <a:buNone/>
            </a:pPr>
            <a:r>
              <a:rPr lang="en-US" altLang="nl-NL" sz="2400"/>
              <a:t> </a:t>
            </a:r>
          </a:p>
        </p:txBody>
      </p:sp>
      <p:sp>
        <p:nvSpPr>
          <p:cNvPr id="76" name="Rectangle 75">
            <a:extLst>
              <a:ext uri="{FF2B5EF4-FFF2-40B4-BE49-F238E27FC236}">
                <a16:creationId xmlns:a16="http://schemas.microsoft.com/office/drawing/2014/main" id="{707744A9-B1DD-4F76-B3B2-02A51E6DF4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636008"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ounded Rectangle 28">
            <a:extLst>
              <a:ext uri="{FF2B5EF4-FFF2-40B4-BE49-F238E27FC236}">
                <a16:creationId xmlns:a16="http://schemas.microsoft.com/office/drawing/2014/main" id="{09F52C97-D8A0-4C58-9D04-B8733EE38B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036" y="644333"/>
            <a:ext cx="3343935" cy="556933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701" name="Picture 5" descr="D:\Documents and Settings\BugelJ\Mijn documenten\Mijn afbeeldingen\incontinentie.jpg">
            <a:extLst>
              <a:ext uri="{FF2B5EF4-FFF2-40B4-BE49-F238E27FC236}">
                <a16:creationId xmlns:a16="http://schemas.microsoft.com/office/drawing/2014/main" id="{B113F2D9-12F7-43DF-A617-EB438463EBE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3" b="4204"/>
          <a:stretch/>
        </p:blipFill>
        <p:spPr bwMode="auto">
          <a:xfrm>
            <a:off x="809243" y="809244"/>
            <a:ext cx="3017520" cy="5239512"/>
          </a:xfrm>
          <a:prstGeom prst="rect">
            <a:avLst/>
          </a:prstGeom>
          <a:noFill/>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Effect transition="in" filter="fade">
                                      <p:cBhvr>
                                        <p:cTn id="7" dur="1000"/>
                                        <p:tgtEl>
                                          <p:spTgt spid="23555">
                                            <p:txEl>
                                              <p:pRg st="0" end="0"/>
                                            </p:txEl>
                                          </p:spTgt>
                                        </p:tgtEl>
                                      </p:cBhvr>
                                    </p:animEffect>
                                    <p:anim calcmode="lin" valueType="num">
                                      <p:cBhvr>
                                        <p:cTn id="8" dur="1000" fill="hold"/>
                                        <p:tgtEl>
                                          <p:spTgt spid="2355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355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448055"/>
            <a:ext cx="3414370"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el 1">
            <a:extLst>
              <a:ext uri="{FF2B5EF4-FFF2-40B4-BE49-F238E27FC236}">
                <a16:creationId xmlns:a16="http://schemas.microsoft.com/office/drawing/2014/main" id="{1863826D-937B-4429-8862-D9F5661DA42B}"/>
              </a:ext>
            </a:extLst>
          </p:cNvPr>
          <p:cNvSpPr>
            <a:spLocks noGrp="1"/>
          </p:cNvSpPr>
          <p:nvPr>
            <p:ph type="title"/>
          </p:nvPr>
        </p:nvSpPr>
        <p:spPr>
          <a:xfrm>
            <a:off x="777240" y="731519"/>
            <a:ext cx="2845191" cy="3237579"/>
          </a:xfrm>
        </p:spPr>
        <p:txBody>
          <a:bodyPr>
            <a:normAutofit/>
          </a:bodyPr>
          <a:lstStyle/>
          <a:p>
            <a:pPr eaLnBrk="1" fontAlgn="auto" hangingPunct="1">
              <a:spcAft>
                <a:spcPts val="0"/>
              </a:spcAft>
              <a:defRPr/>
            </a:pPr>
            <a:r>
              <a:rPr lang="en-US" sz="3800">
                <a:solidFill>
                  <a:srgbClr val="FFFFFF"/>
                </a:solidFill>
              </a:rPr>
              <a:t>Urine-incontinentie</a:t>
            </a:r>
            <a:endParaRPr lang="nl-NL" sz="3800">
              <a:solidFill>
                <a:srgbClr val="FFFFFF"/>
              </a:solidFill>
            </a:endParaRPr>
          </a:p>
        </p:txBody>
      </p:sp>
      <p:sp>
        <p:nvSpPr>
          <p:cNvPr id="10"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4419227"/>
            <a:ext cx="3414369" cy="1979852"/>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Rectangle 11">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4603" y="448055"/>
            <a:ext cx="7688475"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AAF8CA65-8E0F-49D9-B07B-B25C9E60AD9A}"/>
              </a:ext>
            </a:extLst>
          </p:cNvPr>
          <p:cNvSpPr>
            <a:spLocks noGrp="1"/>
          </p:cNvSpPr>
          <p:nvPr>
            <p:ph idx="1"/>
          </p:nvPr>
        </p:nvSpPr>
        <p:spPr>
          <a:xfrm>
            <a:off x="4379709" y="686862"/>
            <a:ext cx="7037591" cy="5475129"/>
          </a:xfrm>
        </p:spPr>
        <p:txBody>
          <a:bodyPr rtlCol="0" anchor="ctr">
            <a:normAutofit/>
          </a:bodyPr>
          <a:lstStyle/>
          <a:p>
            <a:pPr eaLnBrk="1" fontAlgn="auto" hangingPunct="1">
              <a:defRPr/>
            </a:pPr>
            <a:r>
              <a:rPr lang="en-US" sz="2600"/>
              <a:t>Er zijn 8 vormen van incontinentie:</a:t>
            </a:r>
          </a:p>
          <a:p>
            <a:pPr lvl="1" eaLnBrk="1" fontAlgn="auto" hangingPunct="1">
              <a:defRPr/>
            </a:pPr>
            <a:r>
              <a:rPr lang="en-US" sz="2600"/>
              <a:t>1. stress- of inspanningsincontinentie;</a:t>
            </a:r>
          </a:p>
          <a:p>
            <a:pPr lvl="1" eaLnBrk="1" fontAlgn="auto" hangingPunct="1">
              <a:defRPr/>
            </a:pPr>
            <a:r>
              <a:rPr lang="en-US" sz="2600"/>
              <a:t>2. urge- of aandrangincontinentie;</a:t>
            </a:r>
          </a:p>
          <a:p>
            <a:pPr lvl="1" eaLnBrk="1" fontAlgn="auto" hangingPunct="1">
              <a:defRPr/>
            </a:pPr>
            <a:r>
              <a:rPr lang="en-US" sz="2600"/>
              <a:t>3. overloopincontinentie;</a:t>
            </a:r>
          </a:p>
          <a:p>
            <a:pPr lvl="1" eaLnBrk="1" fontAlgn="auto" hangingPunct="1">
              <a:defRPr/>
            </a:pPr>
            <a:r>
              <a:rPr lang="en-US" sz="2600"/>
              <a:t>4. druppelincontinentie;</a:t>
            </a:r>
          </a:p>
          <a:p>
            <a:pPr lvl="1" eaLnBrk="1" fontAlgn="auto" hangingPunct="1">
              <a:defRPr/>
            </a:pPr>
            <a:r>
              <a:rPr lang="en-US" sz="2600"/>
              <a:t>5. reflexincontinentie</a:t>
            </a:r>
          </a:p>
          <a:p>
            <a:pPr lvl="1" eaLnBrk="1" fontAlgn="auto" hangingPunct="1">
              <a:defRPr/>
            </a:pPr>
            <a:r>
              <a:rPr lang="en-US" sz="2600"/>
              <a:t>6. incontinentie door psychische oorzaken</a:t>
            </a:r>
          </a:p>
          <a:p>
            <a:pPr lvl="1" eaLnBrk="1" fontAlgn="auto" hangingPunct="1">
              <a:defRPr/>
            </a:pPr>
            <a:r>
              <a:rPr lang="en-US" sz="2600"/>
              <a:t>7. hormonale incontinentie</a:t>
            </a:r>
          </a:p>
          <a:p>
            <a:pPr lvl="1" eaLnBrk="1" fontAlgn="auto" hangingPunct="1">
              <a:defRPr/>
            </a:pPr>
            <a:r>
              <a:rPr lang="en-US" sz="2600"/>
              <a:t>8. incontinentie bij ouderen.</a:t>
            </a:r>
            <a:endParaRPr lang="nl-NL" sz="26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1" y="453981"/>
            <a:ext cx="11274158" cy="1877811"/>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el 1">
            <a:extLst>
              <a:ext uri="{FF2B5EF4-FFF2-40B4-BE49-F238E27FC236}">
                <a16:creationId xmlns:a16="http://schemas.microsoft.com/office/drawing/2014/main" id="{381E16D8-048A-4A2F-A529-7FFC174C39BC}"/>
              </a:ext>
            </a:extLst>
          </p:cNvPr>
          <p:cNvSpPr>
            <a:spLocks noGrp="1"/>
          </p:cNvSpPr>
          <p:nvPr>
            <p:ph type="title"/>
          </p:nvPr>
        </p:nvSpPr>
        <p:spPr>
          <a:xfrm>
            <a:off x="731519" y="731520"/>
            <a:ext cx="10666145" cy="1426464"/>
          </a:xfrm>
        </p:spPr>
        <p:txBody>
          <a:bodyPr>
            <a:normAutofit/>
          </a:bodyPr>
          <a:lstStyle/>
          <a:p>
            <a:r>
              <a:rPr lang="nl-NL">
                <a:solidFill>
                  <a:srgbClr val="FFFFFF"/>
                </a:solidFill>
              </a:rPr>
              <a:t>Wat is uitscheiding?</a:t>
            </a:r>
            <a:br>
              <a:rPr lang="nl-NL">
                <a:solidFill>
                  <a:srgbClr val="FFFFFF"/>
                </a:solidFill>
              </a:rPr>
            </a:br>
            <a:endParaRPr lang="nl-NL">
              <a:solidFill>
                <a:srgbClr val="FFFFFF"/>
              </a:solidFill>
            </a:endParaRPr>
          </a:p>
        </p:txBody>
      </p:sp>
      <p:sp>
        <p:nvSpPr>
          <p:cNvPr id="10" name="Rectangle 9">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0" y="2480956"/>
            <a:ext cx="9006933" cy="3918122"/>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108191E8-6BE1-458D-9E45-4080AC9A5C94}"/>
              </a:ext>
            </a:extLst>
          </p:cNvPr>
          <p:cNvSpPr>
            <a:spLocks noGrp="1"/>
          </p:cNvSpPr>
          <p:nvPr>
            <p:ph idx="1"/>
          </p:nvPr>
        </p:nvSpPr>
        <p:spPr>
          <a:xfrm>
            <a:off x="789456" y="2789918"/>
            <a:ext cx="8370393" cy="3300196"/>
          </a:xfrm>
        </p:spPr>
        <p:txBody>
          <a:bodyPr anchor="ctr">
            <a:normAutofit/>
          </a:bodyPr>
          <a:lstStyle/>
          <a:p>
            <a:pPr marL="0" indent="0">
              <a:buNone/>
            </a:pPr>
            <a:r>
              <a:rPr lang="nl-NL" sz="2600" dirty="0"/>
              <a:t>Onder uitscheiding verstaan we het afvoeren van afvalstoffen door de darmen, de blaas en de huid. De uitscheiding is een natuurlijk proces van het lichaam om afvalstoffen en het teveel aan vocht te verwijderen.</a:t>
            </a:r>
          </a:p>
          <a:p>
            <a:endParaRPr lang="nl-NL" sz="2600" dirty="0"/>
          </a:p>
        </p:txBody>
      </p:sp>
      <p:sp>
        <p:nvSpPr>
          <p:cNvPr id="12" name="Rectangle 11">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5716" y="2480956"/>
            <a:ext cx="2112264" cy="1898903"/>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 name="Rectangle 13">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5716" y="4529023"/>
            <a:ext cx="2107363" cy="1870055"/>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39592488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1FDBBBA-784C-48BD-9FB6-39E228A0CE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448056"/>
            <a:ext cx="3639312" cy="2404872"/>
          </a:xfrm>
          <a:prstGeom prst="rect">
            <a:avLst/>
          </a:prstGeom>
          <a:solidFill>
            <a:srgbClr val="8A5751">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C2BD9E8F-93B2-40C0-A6C4-D5D94B12D9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58902" y="448056"/>
            <a:ext cx="3639312" cy="2404872"/>
          </a:xfrm>
          <a:prstGeom prst="rect">
            <a:avLst/>
          </a:prstGeom>
          <a:solidFill>
            <a:srgbClr val="8A5751">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95916A6F-EC34-4FB5-AC2A-243007400E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65008" y="448056"/>
            <a:ext cx="3639312" cy="2404872"/>
          </a:xfrm>
          <a:prstGeom prst="rect">
            <a:avLst/>
          </a:prstGeom>
          <a:solidFill>
            <a:srgbClr val="8A5751">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4" name="Afbeelding 3">
            <a:extLst>
              <a:ext uri="{FF2B5EF4-FFF2-40B4-BE49-F238E27FC236}">
                <a16:creationId xmlns:a16="http://schemas.microsoft.com/office/drawing/2014/main" id="{5E3943F3-12BE-4D7B-B88F-9B273ABE38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9109001" y="612648"/>
            <a:ext cx="1561955" cy="20756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059" y="3014989"/>
            <a:ext cx="3639311" cy="3387645"/>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el 1">
            <a:extLst>
              <a:ext uri="{FF2B5EF4-FFF2-40B4-BE49-F238E27FC236}">
                <a16:creationId xmlns:a16="http://schemas.microsoft.com/office/drawing/2014/main" id="{7CA3075B-B281-4FD0-A057-5F37C367FFA7}"/>
              </a:ext>
            </a:extLst>
          </p:cNvPr>
          <p:cNvSpPr>
            <a:spLocks noGrp="1"/>
          </p:cNvSpPr>
          <p:nvPr>
            <p:ph type="title"/>
          </p:nvPr>
        </p:nvSpPr>
        <p:spPr>
          <a:xfrm>
            <a:off x="774701" y="3326767"/>
            <a:ext cx="3054640" cy="2692564"/>
          </a:xfrm>
        </p:spPr>
        <p:txBody>
          <a:bodyPr>
            <a:normAutofit/>
          </a:bodyPr>
          <a:lstStyle/>
          <a:p>
            <a:pPr eaLnBrk="1" fontAlgn="auto" hangingPunct="1">
              <a:spcAft>
                <a:spcPts val="0"/>
              </a:spcAft>
              <a:defRPr/>
            </a:pPr>
            <a:r>
              <a:rPr lang="en-US" sz="3100">
                <a:solidFill>
                  <a:srgbClr val="FFFFFF"/>
                </a:solidFill>
              </a:rPr>
              <a:t>Urine opvangsystemen.</a:t>
            </a:r>
            <a:endParaRPr lang="nl-NL" sz="3100">
              <a:solidFill>
                <a:srgbClr val="FFFFFF"/>
              </a:solidFill>
            </a:endParaRPr>
          </a:p>
        </p:txBody>
      </p:sp>
      <p:pic>
        <p:nvPicPr>
          <p:cNvPr id="5" name="Afbeelding 4">
            <a:extLst>
              <a:ext uri="{FF2B5EF4-FFF2-40B4-BE49-F238E27FC236}">
                <a16:creationId xmlns:a16="http://schemas.microsoft.com/office/drawing/2014/main" id="{F12FAFDD-A75A-405E-8252-0E3B2B3C16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918229" y="612648"/>
            <a:ext cx="2767584" cy="20756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Afbeelding 5">
            <a:extLst>
              <a:ext uri="{FF2B5EF4-FFF2-40B4-BE49-F238E27FC236}">
                <a16:creationId xmlns:a16="http://schemas.microsoft.com/office/drawing/2014/main" id="{89AAD7CA-2632-4E05-BBD5-1D10207D5A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4694766" y="612648"/>
            <a:ext cx="2767584" cy="20756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18">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63362" y="3010775"/>
            <a:ext cx="5841454" cy="33876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0170368B-3601-4C80-A64A-F2E5B1AAC0C7}"/>
              </a:ext>
            </a:extLst>
          </p:cNvPr>
          <p:cNvSpPr>
            <a:spLocks noGrp="1"/>
          </p:cNvSpPr>
          <p:nvPr>
            <p:ph idx="1"/>
          </p:nvPr>
        </p:nvSpPr>
        <p:spPr>
          <a:xfrm>
            <a:off x="4684424" y="3326767"/>
            <a:ext cx="5067629" cy="2692563"/>
          </a:xfrm>
        </p:spPr>
        <p:txBody>
          <a:bodyPr rtlCol="0" anchor="ctr">
            <a:normAutofit/>
          </a:bodyPr>
          <a:lstStyle/>
          <a:p>
            <a:pPr eaLnBrk="1" fontAlgn="auto" hangingPunct="1">
              <a:defRPr/>
            </a:pPr>
            <a:r>
              <a:rPr lang="en-US" sz="2000"/>
              <a:t>Condoomkatheter</a:t>
            </a:r>
          </a:p>
          <a:p>
            <a:pPr eaLnBrk="1" fontAlgn="auto" hangingPunct="1">
              <a:defRPr/>
            </a:pPr>
            <a:r>
              <a:rPr lang="en-US" sz="2000"/>
              <a:t>Blaaskatheter</a:t>
            </a:r>
          </a:p>
          <a:p>
            <a:pPr lvl="1" eaLnBrk="1" fontAlgn="auto" hangingPunct="1">
              <a:defRPr/>
            </a:pPr>
            <a:r>
              <a:rPr lang="en-US" sz="2000"/>
              <a:t>Verblijfkatheter</a:t>
            </a:r>
          </a:p>
          <a:p>
            <a:pPr lvl="1" eaLnBrk="1" fontAlgn="auto" hangingPunct="1">
              <a:defRPr/>
            </a:pPr>
            <a:r>
              <a:rPr lang="en-US" sz="2000"/>
              <a:t>supra pubis catheter</a:t>
            </a:r>
          </a:p>
          <a:p>
            <a:pPr marL="457200" lvl="1" indent="0" eaLnBrk="1" fontAlgn="auto" hangingPunct="1">
              <a:buFont typeface="Wingdings 3" panose="05040102010807070707" pitchFamily="18" charset="2"/>
              <a:buNone/>
              <a:defRPr/>
            </a:pPr>
            <a:endParaRPr lang="en-US" sz="2000"/>
          </a:p>
        </p:txBody>
      </p:sp>
      <p:sp>
        <p:nvSpPr>
          <p:cNvPr id="21" name="Rectangle 20">
            <a:extLst>
              <a:ext uri="{FF2B5EF4-FFF2-40B4-BE49-F238E27FC236}">
                <a16:creationId xmlns:a16="http://schemas.microsoft.com/office/drawing/2014/main" id="{64C1ECFF-79D4-4304-8755-639B1BB1ED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67273" y="3010775"/>
            <a:ext cx="1438858" cy="1623110"/>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3" name="Rectangle 22">
            <a:extLst>
              <a:ext uri="{FF2B5EF4-FFF2-40B4-BE49-F238E27FC236}">
                <a16:creationId xmlns:a16="http://schemas.microsoft.com/office/drawing/2014/main" id="{05CC4153-3F0D-4F4C-8F12-E8FC3FA40A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67273" y="4775310"/>
            <a:ext cx="1438858" cy="1623110"/>
          </a:xfrm>
          <a:prstGeom prst="rect">
            <a:avLst/>
          </a:prstGeom>
          <a:solidFill>
            <a:schemeClr val="accent5">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448055"/>
            <a:ext cx="3414370"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el 1">
            <a:extLst>
              <a:ext uri="{FF2B5EF4-FFF2-40B4-BE49-F238E27FC236}">
                <a16:creationId xmlns:a16="http://schemas.microsoft.com/office/drawing/2014/main" id="{D90B3A76-C1E0-4929-BD63-FA8F6A51D7A5}"/>
              </a:ext>
            </a:extLst>
          </p:cNvPr>
          <p:cNvSpPr>
            <a:spLocks noGrp="1"/>
          </p:cNvSpPr>
          <p:nvPr>
            <p:ph type="title"/>
          </p:nvPr>
        </p:nvSpPr>
        <p:spPr>
          <a:xfrm>
            <a:off x="777240" y="731519"/>
            <a:ext cx="2845191" cy="3237579"/>
          </a:xfrm>
        </p:spPr>
        <p:txBody>
          <a:bodyPr>
            <a:normAutofit/>
          </a:bodyPr>
          <a:lstStyle/>
          <a:p>
            <a:pPr eaLnBrk="1" fontAlgn="auto" hangingPunct="1">
              <a:spcAft>
                <a:spcPts val="0"/>
              </a:spcAft>
              <a:defRPr/>
            </a:pPr>
            <a:r>
              <a:rPr lang="en-US" sz="3800">
                <a:solidFill>
                  <a:srgbClr val="FFFFFF"/>
                </a:solidFill>
              </a:rPr>
              <a:t>Behandeling incontinentie</a:t>
            </a:r>
            <a:endParaRPr lang="nl-NL" sz="3800">
              <a:solidFill>
                <a:srgbClr val="FFFFFF"/>
              </a:solidFill>
            </a:endParaRPr>
          </a:p>
        </p:txBody>
      </p:sp>
      <p:sp>
        <p:nvSpPr>
          <p:cNvPr id="10"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4419227"/>
            <a:ext cx="3414369" cy="1979852"/>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Rectangle 11">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4603" y="448055"/>
            <a:ext cx="7688475"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77684226-0313-46CF-9A4D-81B85CC6C741}"/>
              </a:ext>
            </a:extLst>
          </p:cNvPr>
          <p:cNvSpPr>
            <a:spLocks noGrp="1"/>
          </p:cNvSpPr>
          <p:nvPr>
            <p:ph idx="1"/>
          </p:nvPr>
        </p:nvSpPr>
        <p:spPr>
          <a:xfrm>
            <a:off x="4379709" y="686862"/>
            <a:ext cx="7037591" cy="5475129"/>
          </a:xfrm>
        </p:spPr>
        <p:txBody>
          <a:bodyPr rtlCol="0" anchor="ctr">
            <a:normAutofit/>
          </a:bodyPr>
          <a:lstStyle/>
          <a:p>
            <a:pPr eaLnBrk="1" fontAlgn="auto" hangingPunct="1">
              <a:defRPr/>
            </a:pPr>
            <a:r>
              <a:rPr lang="en-US" sz="2600" dirty="0" err="1"/>
              <a:t>Katheterisatie</a:t>
            </a:r>
            <a:endParaRPr lang="en-US" sz="2600" dirty="0"/>
          </a:p>
          <a:p>
            <a:pPr eaLnBrk="1" fontAlgn="auto" hangingPunct="1">
              <a:defRPr/>
            </a:pPr>
            <a:r>
              <a:rPr lang="en-US" sz="2600" dirty="0" err="1"/>
              <a:t>Blaastraining</a:t>
            </a:r>
            <a:endParaRPr lang="en-US" sz="2600" dirty="0"/>
          </a:p>
          <a:p>
            <a:pPr eaLnBrk="1" fontAlgn="auto" hangingPunct="1">
              <a:defRPr/>
            </a:pPr>
            <a:r>
              <a:rPr lang="en-US" sz="2600" dirty="0" err="1"/>
              <a:t>Behandeling</a:t>
            </a:r>
            <a:r>
              <a:rPr lang="en-US" sz="2600" dirty="0"/>
              <a:t> </a:t>
            </a:r>
            <a:r>
              <a:rPr lang="en-US" sz="2600" dirty="0" err="1"/>
              <a:t>fysiotherapeut</a:t>
            </a:r>
            <a:endParaRPr lang="en-US" sz="2600" dirty="0"/>
          </a:p>
          <a:p>
            <a:pPr eaLnBrk="1" fontAlgn="auto" hangingPunct="1">
              <a:defRPr/>
            </a:pPr>
            <a:r>
              <a:rPr lang="en-US" sz="2600" dirty="0" err="1"/>
              <a:t>Zelfkatheterisatie</a:t>
            </a:r>
            <a:endParaRPr lang="en-US" sz="2600" dirty="0"/>
          </a:p>
          <a:p>
            <a:pPr eaLnBrk="1" fontAlgn="auto" hangingPunct="1">
              <a:defRPr/>
            </a:pPr>
            <a:r>
              <a:rPr lang="en-US" sz="2600" dirty="0"/>
              <a:t>Neuro-</a:t>
            </a:r>
            <a:r>
              <a:rPr lang="en-US" sz="2600" dirty="0" err="1"/>
              <a:t>stimulatie</a:t>
            </a:r>
            <a:endParaRPr lang="en-US" sz="26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2F148E-CD90-4597-BDBD-DC04BCF6443D}"/>
              </a:ext>
            </a:extLst>
          </p:cNvPr>
          <p:cNvSpPr>
            <a:spLocks noGrp="1"/>
          </p:cNvSpPr>
          <p:nvPr>
            <p:ph type="title"/>
          </p:nvPr>
        </p:nvSpPr>
        <p:spPr/>
        <p:txBody>
          <a:bodyPr/>
          <a:lstStyle/>
          <a:p>
            <a:r>
              <a:rPr lang="nl-NL" dirty="0"/>
              <a:t>Filmpje </a:t>
            </a:r>
          </a:p>
        </p:txBody>
      </p:sp>
      <p:sp>
        <p:nvSpPr>
          <p:cNvPr id="3" name="Tijdelijke aanduiding voor inhoud 2">
            <a:extLst>
              <a:ext uri="{FF2B5EF4-FFF2-40B4-BE49-F238E27FC236}">
                <a16:creationId xmlns:a16="http://schemas.microsoft.com/office/drawing/2014/main" id="{0B099584-EBDA-4859-9903-0A90E8F04F42}"/>
              </a:ext>
            </a:extLst>
          </p:cNvPr>
          <p:cNvSpPr>
            <a:spLocks noGrp="1"/>
          </p:cNvSpPr>
          <p:nvPr>
            <p:ph idx="1"/>
          </p:nvPr>
        </p:nvSpPr>
        <p:spPr/>
        <p:txBody>
          <a:bodyPr/>
          <a:lstStyle/>
          <a:p>
            <a:r>
              <a:rPr lang="nl-NL" dirty="0">
                <a:hlinkClick r:id="rId2"/>
              </a:rPr>
              <a:t>https://schooltv.nl/video/nieren-wat-doen-je-nieren/</a:t>
            </a:r>
            <a:endParaRPr lang="nl-NL" dirty="0"/>
          </a:p>
          <a:p>
            <a:r>
              <a:rPr lang="nl-NL" dirty="0"/>
              <a:t>Tijd 2 min 25</a:t>
            </a:r>
          </a:p>
        </p:txBody>
      </p:sp>
    </p:spTree>
    <p:extLst>
      <p:ext uri="{BB962C8B-B14F-4D97-AF65-F5344CB8AC3E}">
        <p14:creationId xmlns:p14="http://schemas.microsoft.com/office/powerpoint/2010/main" val="13862164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10FA22-343A-4116-8E60-4663139D3750}"/>
              </a:ext>
            </a:extLst>
          </p:cNvPr>
          <p:cNvSpPr>
            <a:spLocks noGrp="1"/>
          </p:cNvSpPr>
          <p:nvPr>
            <p:ph type="title"/>
          </p:nvPr>
        </p:nvSpPr>
        <p:spPr>
          <a:xfrm>
            <a:off x="838200" y="365125"/>
            <a:ext cx="10515600" cy="1325563"/>
          </a:xfrm>
        </p:spPr>
        <p:txBody>
          <a:bodyPr/>
          <a:lstStyle/>
          <a:p>
            <a:r>
              <a:rPr lang="nl-NL"/>
              <a:t>Ontlasting </a:t>
            </a:r>
            <a:endParaRPr lang="nl-NL" dirty="0"/>
          </a:p>
        </p:txBody>
      </p:sp>
      <p:pic>
        <p:nvPicPr>
          <p:cNvPr id="4" name="Tijdelijke aanduiding voor inhoud 3">
            <a:extLst>
              <a:ext uri="{FF2B5EF4-FFF2-40B4-BE49-F238E27FC236}">
                <a16:creationId xmlns:a16="http://schemas.microsoft.com/office/drawing/2014/main" id="{AB2DD076-588B-4795-8481-F1DF7A9C9F2B}"/>
              </a:ext>
            </a:extLst>
          </p:cNvPr>
          <p:cNvPicPr>
            <a:picLocks noGrp="1" noChangeAspect="1"/>
          </p:cNvPicPr>
          <p:nvPr>
            <p:ph idx="1"/>
          </p:nvPr>
        </p:nvPicPr>
        <p:blipFill>
          <a:blip r:embed="rId2"/>
          <a:stretch>
            <a:fillRect/>
          </a:stretch>
        </p:blipFill>
        <p:spPr>
          <a:xfrm>
            <a:off x="2535810" y="1320685"/>
            <a:ext cx="8486685" cy="5388227"/>
          </a:xfrm>
          <a:prstGeom prst="rect">
            <a:avLst/>
          </a:prstGeom>
        </p:spPr>
      </p:pic>
    </p:spTree>
    <p:extLst>
      <p:ext uri="{BB962C8B-B14F-4D97-AF65-F5344CB8AC3E}">
        <p14:creationId xmlns:p14="http://schemas.microsoft.com/office/powerpoint/2010/main" val="276408454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448055"/>
            <a:ext cx="3414370"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el 1">
            <a:extLst>
              <a:ext uri="{FF2B5EF4-FFF2-40B4-BE49-F238E27FC236}">
                <a16:creationId xmlns:a16="http://schemas.microsoft.com/office/drawing/2014/main" id="{A6B123D4-AF4D-43B3-8C01-FEAAAD190AD7}"/>
              </a:ext>
            </a:extLst>
          </p:cNvPr>
          <p:cNvSpPr>
            <a:spLocks noGrp="1"/>
          </p:cNvSpPr>
          <p:nvPr>
            <p:ph type="title"/>
          </p:nvPr>
        </p:nvSpPr>
        <p:spPr>
          <a:xfrm>
            <a:off x="777240" y="731519"/>
            <a:ext cx="2845191" cy="3237579"/>
          </a:xfrm>
        </p:spPr>
        <p:txBody>
          <a:bodyPr>
            <a:normAutofit/>
          </a:bodyPr>
          <a:lstStyle/>
          <a:p>
            <a:r>
              <a:rPr lang="nl-NL" sz="3800">
                <a:solidFill>
                  <a:srgbClr val="FFFFFF"/>
                </a:solidFill>
              </a:rPr>
              <a:t>Vorm en vastheid</a:t>
            </a:r>
          </a:p>
        </p:txBody>
      </p:sp>
      <p:sp>
        <p:nvSpPr>
          <p:cNvPr id="10"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4419227"/>
            <a:ext cx="3414369" cy="1979852"/>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5" name="Rectangle 11">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4603" y="448055"/>
            <a:ext cx="7688475"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6001C71A-B799-4611-B511-0FDB1BBC6B67}"/>
              </a:ext>
            </a:extLst>
          </p:cNvPr>
          <p:cNvSpPr>
            <a:spLocks noGrp="1"/>
          </p:cNvSpPr>
          <p:nvPr>
            <p:ph idx="1"/>
          </p:nvPr>
        </p:nvSpPr>
        <p:spPr>
          <a:xfrm>
            <a:off x="4379709" y="686862"/>
            <a:ext cx="7037591" cy="5475129"/>
          </a:xfrm>
        </p:spPr>
        <p:txBody>
          <a:bodyPr anchor="ctr">
            <a:normAutofit/>
          </a:bodyPr>
          <a:lstStyle/>
          <a:p>
            <a:r>
              <a:rPr lang="nl-NL" sz="2400"/>
              <a:t>Ontlasting heeft normaal gesproken de vorm van de endeldarm en is halfvast. </a:t>
            </a:r>
          </a:p>
          <a:p>
            <a:r>
              <a:rPr lang="nl-NL" sz="2400"/>
              <a:t>Kenmerk van een normale ontlasting = donkerbruin en brijige. </a:t>
            </a:r>
          </a:p>
          <a:p>
            <a:endParaRPr lang="nl-NL" sz="2400"/>
          </a:p>
          <a:p>
            <a:pPr marL="0" indent="0">
              <a:buNone/>
            </a:pPr>
            <a:r>
              <a:rPr lang="nl-NL" sz="2400"/>
              <a:t>Afwijkingen in de consistentie zijn: </a:t>
            </a:r>
          </a:p>
          <a:p>
            <a:pPr lvl="1">
              <a:buFont typeface="Wingdings" panose="05000000000000000000" pitchFamily="2" charset="2"/>
              <a:buChar char="Ø"/>
            </a:pPr>
            <a:r>
              <a:rPr lang="nl-NL"/>
              <a:t>brijige, waterige ontlasting (diarree)</a:t>
            </a:r>
          </a:p>
          <a:p>
            <a:pPr lvl="1">
              <a:buFont typeface="Wingdings" panose="05000000000000000000" pitchFamily="2" charset="2"/>
              <a:buChar char="Ø"/>
            </a:pPr>
            <a:r>
              <a:rPr lang="nl-NL"/>
              <a:t>harde, knobbelige en droge ontlasting (obstipatie)</a:t>
            </a:r>
          </a:p>
          <a:p>
            <a:r>
              <a:rPr lang="nl-NL" sz="2400"/>
              <a:t>Afwijkingen in de vorm zijn: </a:t>
            </a:r>
          </a:p>
          <a:p>
            <a:pPr lvl="1">
              <a:buFont typeface="Wingdings" panose="05000000000000000000" pitchFamily="2" charset="2"/>
              <a:buChar char="Ø"/>
            </a:pPr>
            <a:r>
              <a:rPr lang="nl-NL"/>
              <a:t>lintvormige of potloodvormige ontlasting (kan duiden op afsluiting of tumor)</a:t>
            </a:r>
          </a:p>
          <a:p>
            <a:pPr lvl="1">
              <a:buFont typeface="Wingdings" panose="05000000000000000000" pitchFamily="2" charset="2"/>
              <a:buChar char="Ø"/>
            </a:pPr>
            <a:r>
              <a:rPr lang="nl-NL"/>
              <a:t>kleine brokken, kogeltjes (kan duiden op uitdroging</a:t>
            </a:r>
          </a:p>
        </p:txBody>
      </p:sp>
    </p:spTree>
    <p:extLst>
      <p:ext uri="{BB962C8B-B14F-4D97-AF65-F5344CB8AC3E}">
        <p14:creationId xmlns:p14="http://schemas.microsoft.com/office/powerpoint/2010/main" val="350063782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448055"/>
            <a:ext cx="3414370"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el 1">
            <a:extLst>
              <a:ext uri="{FF2B5EF4-FFF2-40B4-BE49-F238E27FC236}">
                <a16:creationId xmlns:a16="http://schemas.microsoft.com/office/drawing/2014/main" id="{85F9ED95-CCD8-4371-83EC-26C724C80BE5}"/>
              </a:ext>
            </a:extLst>
          </p:cNvPr>
          <p:cNvSpPr>
            <a:spLocks noGrp="1"/>
          </p:cNvSpPr>
          <p:nvPr>
            <p:ph type="title"/>
          </p:nvPr>
        </p:nvSpPr>
        <p:spPr>
          <a:xfrm>
            <a:off x="777240" y="731519"/>
            <a:ext cx="2845191" cy="3237579"/>
          </a:xfrm>
        </p:spPr>
        <p:txBody>
          <a:bodyPr>
            <a:normAutofit/>
          </a:bodyPr>
          <a:lstStyle/>
          <a:p>
            <a:r>
              <a:rPr lang="nl-NL" sz="3800">
                <a:solidFill>
                  <a:srgbClr val="FFFFFF"/>
                </a:solidFill>
              </a:rPr>
              <a:t>Observatie def. </a:t>
            </a:r>
          </a:p>
        </p:txBody>
      </p:sp>
      <p:sp>
        <p:nvSpPr>
          <p:cNvPr id="10"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4419227"/>
            <a:ext cx="3414369" cy="1979852"/>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5" name="Rectangle 11">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4603" y="448055"/>
            <a:ext cx="7688475"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988FC48D-4A80-46DA-B79B-6C4FADC71CC3}"/>
              </a:ext>
            </a:extLst>
          </p:cNvPr>
          <p:cNvSpPr>
            <a:spLocks noGrp="1"/>
          </p:cNvSpPr>
          <p:nvPr>
            <p:ph idx="1"/>
          </p:nvPr>
        </p:nvSpPr>
        <p:spPr>
          <a:xfrm>
            <a:off x="4379709" y="686862"/>
            <a:ext cx="7037591" cy="5475129"/>
          </a:xfrm>
        </p:spPr>
        <p:txBody>
          <a:bodyPr anchor="ctr">
            <a:normAutofit/>
          </a:bodyPr>
          <a:lstStyle/>
          <a:p>
            <a:r>
              <a:rPr lang="nl-NL" sz="2600"/>
              <a:t>De ontlasting (feces) observeer je op de volgende punten: </a:t>
            </a:r>
          </a:p>
          <a:p>
            <a:r>
              <a:rPr lang="nl-NL" sz="2600"/>
              <a:t>Frequentie</a:t>
            </a:r>
          </a:p>
          <a:p>
            <a:r>
              <a:rPr lang="nl-NL" sz="2600"/>
              <a:t>Hoeveelheid</a:t>
            </a:r>
          </a:p>
          <a:p>
            <a:pPr lvl="1"/>
            <a:r>
              <a:rPr lang="nl-NL" sz="2600"/>
              <a:t>Als de stoelgang vertraagd is of de ontlasting hard en droog, spreken we van obstipatie. </a:t>
            </a:r>
          </a:p>
          <a:p>
            <a:r>
              <a:rPr lang="nl-NL" sz="2600"/>
              <a:t>Kleur</a:t>
            </a:r>
          </a:p>
          <a:p>
            <a:r>
              <a:rPr lang="nl-NL" sz="2600"/>
              <a:t>Reuk</a:t>
            </a:r>
          </a:p>
          <a:p>
            <a:r>
              <a:rPr lang="nl-NL" sz="2600"/>
              <a:t>vorm en vastheid </a:t>
            </a:r>
          </a:p>
          <a:p>
            <a:r>
              <a:rPr lang="nl-NL" sz="2600"/>
              <a:t>afwijkende bestanddelen</a:t>
            </a:r>
          </a:p>
        </p:txBody>
      </p:sp>
    </p:spTree>
    <p:extLst>
      <p:ext uri="{BB962C8B-B14F-4D97-AF65-F5344CB8AC3E}">
        <p14:creationId xmlns:p14="http://schemas.microsoft.com/office/powerpoint/2010/main" val="346507636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448055"/>
            <a:ext cx="3414370"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el 1">
            <a:extLst>
              <a:ext uri="{FF2B5EF4-FFF2-40B4-BE49-F238E27FC236}">
                <a16:creationId xmlns:a16="http://schemas.microsoft.com/office/drawing/2014/main" id="{FFC96AB6-BEB5-48E2-861B-EAF510E6E26E}"/>
              </a:ext>
            </a:extLst>
          </p:cNvPr>
          <p:cNvSpPr>
            <a:spLocks noGrp="1"/>
          </p:cNvSpPr>
          <p:nvPr>
            <p:ph type="title"/>
          </p:nvPr>
        </p:nvSpPr>
        <p:spPr>
          <a:xfrm>
            <a:off x="777240" y="731519"/>
            <a:ext cx="2845191" cy="3237579"/>
          </a:xfrm>
        </p:spPr>
        <p:txBody>
          <a:bodyPr>
            <a:normAutofit/>
          </a:bodyPr>
          <a:lstStyle/>
          <a:p>
            <a:r>
              <a:rPr lang="nl-NL" sz="3800">
                <a:solidFill>
                  <a:srgbClr val="FFFFFF"/>
                </a:solidFill>
              </a:rPr>
              <a:t>Kleur van de ontlasting </a:t>
            </a:r>
          </a:p>
        </p:txBody>
      </p:sp>
      <p:sp>
        <p:nvSpPr>
          <p:cNvPr id="10"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4419227"/>
            <a:ext cx="3414369" cy="1979852"/>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Rectangle 11">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4603" y="448055"/>
            <a:ext cx="7688475"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04EDDEBD-56CF-45B3-8DA3-C160FE992938}"/>
              </a:ext>
            </a:extLst>
          </p:cNvPr>
          <p:cNvSpPr>
            <a:spLocks noGrp="1"/>
          </p:cNvSpPr>
          <p:nvPr>
            <p:ph idx="1"/>
          </p:nvPr>
        </p:nvSpPr>
        <p:spPr>
          <a:xfrm>
            <a:off x="4379709" y="686862"/>
            <a:ext cx="7037591" cy="5475129"/>
          </a:xfrm>
        </p:spPr>
        <p:txBody>
          <a:bodyPr anchor="ctr">
            <a:normAutofit/>
          </a:bodyPr>
          <a:lstStyle/>
          <a:p>
            <a:r>
              <a:rPr lang="nl-NL" sz="2600"/>
              <a:t>Als de ontlasting de kleur heeft van stopverf (grauwwit), betekent dit dat de galwegen zijn afgesloten. Meestal bestaat er dan ook geelzucht. </a:t>
            </a:r>
          </a:p>
          <a:p>
            <a:r>
              <a:rPr lang="nl-NL" sz="2600"/>
              <a:t>Zwarte ontlasting ontstaat als de zorgvrager ijzerpreparaten inneemt of door een bloeding in de maag of de twaalfvingerige darm. </a:t>
            </a:r>
          </a:p>
          <a:p>
            <a:r>
              <a:rPr lang="nl-NL" sz="2600"/>
              <a:t>Als de ontlasting zwart en teerachtig is door een maagbloeding, noemen we dit melaena. </a:t>
            </a:r>
          </a:p>
          <a:p>
            <a:r>
              <a:rPr lang="nl-NL" sz="2600"/>
              <a:t>Als vet in de darm onvoldoende verteerd wordt, wordt dit met de ontlasting uitgescheiden. De ontlasting ziet er grijswit en glanzend uit, is brijig, plakkerig en stinkt. Dit noemt men steatorroe. </a:t>
            </a:r>
          </a:p>
        </p:txBody>
      </p:sp>
    </p:spTree>
    <p:extLst>
      <p:ext uri="{BB962C8B-B14F-4D97-AF65-F5344CB8AC3E}">
        <p14:creationId xmlns:p14="http://schemas.microsoft.com/office/powerpoint/2010/main" val="352758375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448055"/>
            <a:ext cx="3414370"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el 1">
            <a:extLst>
              <a:ext uri="{FF2B5EF4-FFF2-40B4-BE49-F238E27FC236}">
                <a16:creationId xmlns:a16="http://schemas.microsoft.com/office/drawing/2014/main" id="{E6B53485-08BE-4211-801B-377BF7B5F9B3}"/>
              </a:ext>
            </a:extLst>
          </p:cNvPr>
          <p:cNvSpPr>
            <a:spLocks noGrp="1"/>
          </p:cNvSpPr>
          <p:nvPr>
            <p:ph type="title"/>
          </p:nvPr>
        </p:nvSpPr>
        <p:spPr>
          <a:xfrm>
            <a:off x="777240" y="731519"/>
            <a:ext cx="2845191" cy="3237579"/>
          </a:xfrm>
        </p:spPr>
        <p:txBody>
          <a:bodyPr>
            <a:normAutofit/>
          </a:bodyPr>
          <a:lstStyle/>
          <a:p>
            <a:r>
              <a:rPr lang="nl-NL" sz="3800">
                <a:solidFill>
                  <a:srgbClr val="FFFFFF"/>
                </a:solidFill>
              </a:rPr>
              <a:t>Afwijkende bestanddelen </a:t>
            </a:r>
          </a:p>
        </p:txBody>
      </p:sp>
      <p:sp>
        <p:nvSpPr>
          <p:cNvPr id="10"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4419227"/>
            <a:ext cx="3414369" cy="1979852"/>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Rectangle 11">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4603" y="448055"/>
            <a:ext cx="7688475"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89900C6C-4F4C-4B1C-BC5F-6D4326E5303B}"/>
              </a:ext>
            </a:extLst>
          </p:cNvPr>
          <p:cNvSpPr>
            <a:spLocks noGrp="1"/>
          </p:cNvSpPr>
          <p:nvPr>
            <p:ph idx="1"/>
          </p:nvPr>
        </p:nvSpPr>
        <p:spPr>
          <a:xfrm>
            <a:off x="4379709" y="686862"/>
            <a:ext cx="7037591" cy="5475129"/>
          </a:xfrm>
        </p:spPr>
        <p:txBody>
          <a:bodyPr anchor="ctr">
            <a:normAutofit/>
          </a:bodyPr>
          <a:lstStyle/>
          <a:p>
            <a:pPr marL="0" indent="0">
              <a:buNone/>
            </a:pPr>
            <a:r>
              <a:rPr lang="nl-NL" sz="2000"/>
              <a:t>Normale ontlasting bevat geen zichtbare bestanddelen. </a:t>
            </a:r>
          </a:p>
          <a:p>
            <a:pPr marL="0" indent="0">
              <a:buNone/>
            </a:pPr>
            <a:r>
              <a:rPr lang="nl-NL" sz="2000"/>
              <a:t>Door ziekten of besmetting met parasieten kan de ontlasting echter de volgende bestanddelen bevatten: </a:t>
            </a:r>
          </a:p>
          <a:p>
            <a:pPr lvl="1">
              <a:buFont typeface="Wingdings" panose="05000000000000000000" pitchFamily="2" charset="2"/>
              <a:buChar char="Ø"/>
            </a:pPr>
            <a:r>
              <a:rPr lang="nl-NL" sz="2000"/>
              <a:t>onverteerbare voedselresten</a:t>
            </a:r>
          </a:p>
          <a:p>
            <a:pPr lvl="1">
              <a:buFont typeface="Wingdings" panose="05000000000000000000" pitchFamily="2" charset="2"/>
              <a:buChar char="Ø"/>
            </a:pPr>
            <a:r>
              <a:rPr lang="nl-NL" sz="2000"/>
              <a:t>slijm, als gevolg van een ontstoken darmslijmvlies</a:t>
            </a:r>
          </a:p>
          <a:p>
            <a:pPr lvl="1">
              <a:buFont typeface="Wingdings" panose="05000000000000000000" pitchFamily="2" charset="2"/>
              <a:buChar char="Ø"/>
            </a:pPr>
            <a:r>
              <a:rPr lang="nl-NL" sz="2000"/>
              <a:t>bloed, als gevolg van tumoren of aambeien</a:t>
            </a:r>
          </a:p>
          <a:p>
            <a:pPr lvl="1">
              <a:buFont typeface="Wingdings" panose="05000000000000000000" pitchFamily="2" charset="2"/>
              <a:buChar char="Ø"/>
            </a:pPr>
            <a:r>
              <a:rPr lang="nl-NL" sz="2000"/>
              <a:t>pus, als gevolg van ontstekingen</a:t>
            </a:r>
          </a:p>
          <a:p>
            <a:pPr marL="0" indent="0">
              <a:buNone/>
            </a:pPr>
            <a:r>
              <a:rPr lang="nl-NL" sz="2000"/>
              <a:t>Behalve de genoemde bijzondere bestanddelen kan de ontlasting ook de volgende soorten wormen bevatten: </a:t>
            </a:r>
          </a:p>
          <a:p>
            <a:pPr lvl="1">
              <a:buFont typeface="Wingdings" panose="05000000000000000000" pitchFamily="2" charset="2"/>
              <a:buChar char="Ø"/>
            </a:pPr>
            <a:r>
              <a:rPr lang="nl-NL" sz="2000"/>
              <a:t>maden, die zorgen voor jeuk rond de anus. In verse ontlasting te zien als witte, bewegende sliertjes. Ze komen vaak bij kinderen voor; </a:t>
            </a:r>
          </a:p>
          <a:p>
            <a:pPr lvl="1">
              <a:buFont typeface="Wingdings" panose="05000000000000000000" pitchFamily="2" charset="2"/>
              <a:buChar char="Ø"/>
            </a:pPr>
            <a:r>
              <a:rPr lang="nl-NL" sz="2000"/>
              <a:t>spoelworm, met een lengte van 15-25 mm; </a:t>
            </a:r>
          </a:p>
          <a:p>
            <a:pPr lvl="1">
              <a:buFont typeface="Wingdings" panose="05000000000000000000" pitchFamily="2" charset="2"/>
              <a:buChar char="Ø"/>
            </a:pPr>
            <a:r>
              <a:rPr lang="nl-NL" sz="2000"/>
              <a:t>lintworm, bestaande uit segmenten die als platte stukjes in de ontlasting zitten. De lengte kan variëren van 2 tot 10 meter. </a:t>
            </a:r>
          </a:p>
        </p:txBody>
      </p:sp>
    </p:spTree>
    <p:extLst>
      <p:ext uri="{BB962C8B-B14F-4D97-AF65-F5344CB8AC3E}">
        <p14:creationId xmlns:p14="http://schemas.microsoft.com/office/powerpoint/2010/main" val="23607990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448055"/>
            <a:ext cx="3414370"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el 1">
            <a:extLst>
              <a:ext uri="{FF2B5EF4-FFF2-40B4-BE49-F238E27FC236}">
                <a16:creationId xmlns:a16="http://schemas.microsoft.com/office/drawing/2014/main" id="{CA330620-0F62-4F39-A03B-E480AD18B43F}"/>
              </a:ext>
            </a:extLst>
          </p:cNvPr>
          <p:cNvSpPr>
            <a:spLocks noGrp="1"/>
          </p:cNvSpPr>
          <p:nvPr>
            <p:ph type="title"/>
          </p:nvPr>
        </p:nvSpPr>
        <p:spPr>
          <a:xfrm>
            <a:off x="777240" y="731519"/>
            <a:ext cx="2845191" cy="3237579"/>
          </a:xfrm>
        </p:spPr>
        <p:txBody>
          <a:bodyPr>
            <a:normAutofit/>
          </a:bodyPr>
          <a:lstStyle/>
          <a:p>
            <a:r>
              <a:rPr lang="nl-NL" sz="3800">
                <a:solidFill>
                  <a:srgbClr val="FFFFFF"/>
                </a:solidFill>
              </a:rPr>
              <a:t>Oorzaken incontinent van ontlasting </a:t>
            </a:r>
          </a:p>
        </p:txBody>
      </p:sp>
      <p:sp>
        <p:nvSpPr>
          <p:cNvPr id="10"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4419227"/>
            <a:ext cx="3414369" cy="1979852"/>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Rectangle 11">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4603" y="448055"/>
            <a:ext cx="7688475"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76C098A7-6C83-41C5-A600-04B1EA538AB9}"/>
              </a:ext>
            </a:extLst>
          </p:cNvPr>
          <p:cNvSpPr>
            <a:spLocks noGrp="1"/>
          </p:cNvSpPr>
          <p:nvPr>
            <p:ph idx="1"/>
          </p:nvPr>
        </p:nvSpPr>
        <p:spPr>
          <a:xfrm>
            <a:off x="4379709" y="686862"/>
            <a:ext cx="7037591" cy="5475129"/>
          </a:xfrm>
        </p:spPr>
        <p:txBody>
          <a:bodyPr anchor="ctr">
            <a:normAutofit/>
          </a:bodyPr>
          <a:lstStyle/>
          <a:p>
            <a:r>
              <a:rPr lang="nl-NL" sz="2200"/>
              <a:t>Als gevolg van </a:t>
            </a:r>
            <a:r>
              <a:rPr lang="nl-NL" sz="2200" b="1"/>
              <a:t>diarree. </a:t>
            </a:r>
            <a:r>
              <a:rPr lang="nl-NL" sz="2200"/>
              <a:t>Bij diarree is de aandrang zo heftig dat het niet mogelijk is het op te houden. Bereik je niet op tijd het toilet of de postoel, dan verlies je de ontlasting. </a:t>
            </a:r>
          </a:p>
          <a:p>
            <a:r>
              <a:rPr lang="nl-NL" sz="2200" b="1"/>
              <a:t>Aandoening van de darmen </a:t>
            </a:r>
            <a:r>
              <a:rPr lang="nl-NL" sz="2200"/>
              <a:t>waardoor diarree ontstaat, bijvoorbeeld chronische darmontsteking. </a:t>
            </a:r>
          </a:p>
          <a:p>
            <a:r>
              <a:rPr lang="nl-NL" sz="2200" b="1"/>
              <a:t>Darmoperatie</a:t>
            </a:r>
            <a:r>
              <a:rPr lang="nl-NL" sz="2200"/>
              <a:t>, waardoor de ontlasting onvoldoende kan indikken en er voortdurend dunne ontlasting ontstaat. </a:t>
            </a:r>
          </a:p>
          <a:p>
            <a:r>
              <a:rPr lang="nl-NL" sz="2200" b="1"/>
              <a:t>Cognitieve stoornis</a:t>
            </a:r>
            <a:r>
              <a:rPr lang="nl-NL" sz="2200"/>
              <a:t>, bijvoorbeeld dementie, waardoor het besef er niet meer is om de ontlasting op te houden. </a:t>
            </a:r>
          </a:p>
          <a:p>
            <a:r>
              <a:rPr lang="nl-NL" sz="2200" b="1"/>
              <a:t>Neurologische stoornis</a:t>
            </a:r>
            <a:r>
              <a:rPr lang="nl-NL" sz="2200"/>
              <a:t>, waardoor de kringspier van de anus niet meer werkt, zoals bij een dwarslaesie, CVA, multiple sclerose. </a:t>
            </a:r>
          </a:p>
          <a:p>
            <a:r>
              <a:rPr lang="nl-NL" sz="2200" b="1"/>
              <a:t>Beschadiging van de kringspier </a:t>
            </a:r>
            <a:r>
              <a:rPr lang="nl-NL" sz="2200"/>
              <a:t>van de anus door letsel, bijvoorbeeld een ruptuur als gevolg van een bevalling. </a:t>
            </a:r>
          </a:p>
        </p:txBody>
      </p:sp>
    </p:spTree>
    <p:extLst>
      <p:ext uri="{BB962C8B-B14F-4D97-AF65-F5344CB8AC3E}">
        <p14:creationId xmlns:p14="http://schemas.microsoft.com/office/powerpoint/2010/main" val="378552953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058" y="450221"/>
            <a:ext cx="4402377" cy="3918123"/>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el 1">
            <a:extLst>
              <a:ext uri="{FF2B5EF4-FFF2-40B4-BE49-F238E27FC236}">
                <a16:creationId xmlns:a16="http://schemas.microsoft.com/office/drawing/2014/main" id="{A895B1F5-E5F7-43D1-94ED-E11D2697C1AD}"/>
              </a:ext>
            </a:extLst>
          </p:cNvPr>
          <p:cNvSpPr>
            <a:spLocks noGrp="1"/>
          </p:cNvSpPr>
          <p:nvPr>
            <p:ph type="title"/>
          </p:nvPr>
        </p:nvSpPr>
        <p:spPr>
          <a:xfrm>
            <a:off x="774700" y="762000"/>
            <a:ext cx="3759200" cy="3340100"/>
          </a:xfrm>
        </p:spPr>
        <p:txBody>
          <a:bodyPr>
            <a:normAutofit/>
          </a:bodyPr>
          <a:lstStyle/>
          <a:p>
            <a:r>
              <a:rPr lang="nl-NL">
                <a:solidFill>
                  <a:srgbClr val="FFFFFF"/>
                </a:solidFill>
              </a:rPr>
              <a:t>Adviezen om defeceren te bevorderen.</a:t>
            </a:r>
          </a:p>
        </p:txBody>
      </p:sp>
      <p:sp>
        <p:nvSpPr>
          <p:cNvPr id="11" name="Rectangle 10">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48949" y="450221"/>
            <a:ext cx="2115455" cy="1898903"/>
          </a:xfrm>
          <a:prstGeom prst="rect">
            <a:avLst/>
          </a:prstGeom>
          <a:solidFill>
            <a:srgbClr val="FAB022"/>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3" name="Rectangle 12">
            <a:extLst>
              <a:ext uri="{FF2B5EF4-FFF2-40B4-BE49-F238E27FC236}">
                <a16:creationId xmlns:a16="http://schemas.microsoft.com/office/drawing/2014/main" id="{5F218A6E-A365-45D3-80AE-344CE85613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48949" y="2502049"/>
            <a:ext cx="2115455" cy="1866295"/>
          </a:xfrm>
          <a:prstGeom prst="rect">
            <a:avLst/>
          </a:prstGeom>
          <a:solidFill>
            <a:srgbClr val="FAB022">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4" name="Afbeelding 3">
            <a:extLst>
              <a:ext uri="{FF2B5EF4-FFF2-40B4-BE49-F238E27FC236}">
                <a16:creationId xmlns:a16="http://schemas.microsoft.com/office/drawing/2014/main" id="{2B82DDDD-3D4A-4E32-A9E9-AC59F133D220}"/>
              </a:ext>
            </a:extLst>
          </p:cNvPr>
          <p:cNvPicPr>
            <a:picLocks noChangeAspect="1"/>
          </p:cNvPicPr>
          <p:nvPr/>
        </p:nvPicPr>
        <p:blipFill>
          <a:blip r:embed="rId2"/>
          <a:stretch>
            <a:fillRect/>
          </a:stretch>
        </p:blipFill>
        <p:spPr>
          <a:xfrm>
            <a:off x="5186267" y="2733090"/>
            <a:ext cx="1837384" cy="1391818"/>
          </a:xfrm>
          <a:prstGeom prst="rect">
            <a:avLst/>
          </a:prstGeom>
        </p:spPr>
      </p:pic>
      <p:sp>
        <p:nvSpPr>
          <p:cNvPr id="15" name="Rectangle 14">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1" y="4521269"/>
            <a:ext cx="6697525" cy="1877811"/>
          </a:xfrm>
          <a:prstGeom prst="rect">
            <a:avLst/>
          </a:prstGeom>
          <a:solidFill>
            <a:srgbClr val="90676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7" name="Rectangle 16">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11418" y="450221"/>
            <a:ext cx="4421661" cy="5948858"/>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85000"/>
                </a:schemeClr>
              </a:solidFill>
            </a:endParaRPr>
          </a:p>
        </p:txBody>
      </p:sp>
      <p:sp>
        <p:nvSpPr>
          <p:cNvPr id="3" name="Tijdelijke aanduiding voor inhoud 2">
            <a:extLst>
              <a:ext uri="{FF2B5EF4-FFF2-40B4-BE49-F238E27FC236}">
                <a16:creationId xmlns:a16="http://schemas.microsoft.com/office/drawing/2014/main" id="{F1FE8432-D1EB-48FC-83EA-C8B42C1D2412}"/>
              </a:ext>
            </a:extLst>
          </p:cNvPr>
          <p:cNvSpPr>
            <a:spLocks noGrp="1"/>
          </p:cNvSpPr>
          <p:nvPr>
            <p:ph idx="1"/>
          </p:nvPr>
        </p:nvSpPr>
        <p:spPr>
          <a:xfrm>
            <a:off x="7178622" y="795548"/>
            <a:ext cx="4551319" cy="5275603"/>
          </a:xfrm>
        </p:spPr>
        <p:txBody>
          <a:bodyPr anchor="ctr">
            <a:noAutofit/>
          </a:bodyPr>
          <a:lstStyle/>
          <a:p>
            <a:r>
              <a:rPr lang="nl-NL" sz="1100" dirty="0"/>
              <a:t>Zorgvragers moeten voldoende plantaardig vezelrijk voedsel eten en minimaal 1,5 liter vocht per dag drinken. </a:t>
            </a:r>
          </a:p>
          <a:p>
            <a:pPr lvl="1"/>
            <a:r>
              <a:rPr lang="nl-NL" sz="1100" dirty="0"/>
              <a:t>Vocht maakt de ontlasting dunner. Voedingsvezels zijn onverteerbaar en zorgen voor meer volume van de ontlasting. Hierdoor is er meer peristaltiek (darmbeweging). </a:t>
            </a:r>
          </a:p>
          <a:p>
            <a:r>
              <a:rPr lang="nl-NL" sz="1100" dirty="0"/>
              <a:t>Te weinig vet in de voeding kan ook tot obstipatie leiden</a:t>
            </a:r>
          </a:p>
          <a:p>
            <a:pPr lvl="1"/>
            <a:r>
              <a:rPr lang="nl-NL" sz="1100" dirty="0"/>
              <a:t>zorg voor voldoende vetopname door margarine op brood, sla aangemaakt met wat (gezonde) olie. </a:t>
            </a:r>
          </a:p>
          <a:p>
            <a:r>
              <a:rPr lang="nl-NL" sz="1100" dirty="0"/>
              <a:t>Als het een gewoonte is geworden om de ontlasting op te houden, kan de zorgvrager dit bewust gaan veranderen</a:t>
            </a:r>
          </a:p>
          <a:p>
            <a:r>
              <a:rPr lang="nl-NL" sz="1100" dirty="0"/>
              <a:t>Regelmatig bewegen helpt dus mee obstipatie te voorkomen. </a:t>
            </a:r>
          </a:p>
          <a:p>
            <a:r>
              <a:rPr lang="nl-NL" sz="1100" dirty="0"/>
              <a:t>Ontlasten gaat vaak gepaard met geluiden en geuren.</a:t>
            </a:r>
          </a:p>
          <a:p>
            <a:pPr lvl="1"/>
            <a:r>
              <a:rPr lang="nl-NL" sz="1100" dirty="0"/>
              <a:t> Privacy is daarom een belangrijke voorwaarde voor een goede stoelgang. </a:t>
            </a:r>
          </a:p>
          <a:p>
            <a:r>
              <a:rPr lang="nl-NL" sz="1100" dirty="0"/>
              <a:t>De aandrang blijft maar ongeveer een kwartier.</a:t>
            </a:r>
          </a:p>
          <a:p>
            <a:pPr lvl="1"/>
            <a:r>
              <a:rPr lang="nl-NL" sz="1100" dirty="0"/>
              <a:t> Daarom mag je iemand die hulp nodig heeft bij de stoelgang niet laten wachten op het moment dat hij aandrang heeft. Dit werkt verstopping in de hand. </a:t>
            </a:r>
          </a:p>
          <a:p>
            <a:r>
              <a:rPr lang="nl-NL" sz="1100" dirty="0"/>
              <a:t>De ontlasting wordt door de endeldarm naar buiten geperst. </a:t>
            </a:r>
          </a:p>
          <a:p>
            <a:pPr lvl="1"/>
            <a:r>
              <a:rPr lang="nl-NL" sz="1100" dirty="0"/>
              <a:t>Hierbij is hulp nodig van de buikspieren. Kan de zorgvrager om welke reden dan ook niet persen, dan is er kans op obstipatie. Mogelijke oorzaken van verminderde perskracht zijn: een pijnlijk, vers litteken, ouderdom, long- en hartproblemen of een zwakke plek in de buikwand (breuk en slappe buikspieren). </a:t>
            </a:r>
          </a:p>
          <a:p>
            <a:r>
              <a:rPr lang="nl-NL" sz="1100" dirty="0"/>
              <a:t>Persen gaat het best gehurkt. </a:t>
            </a:r>
          </a:p>
          <a:p>
            <a:pPr lvl="1"/>
            <a:r>
              <a:rPr lang="nl-NL" sz="1100" dirty="0"/>
              <a:t>Een niet te hoog toilet maakt een goede pershouding mogelijk. Je moet met je voeten op de grond kunnen komen en iets voorover kunnen leunen. Bij een verhoogd toilet kan een voetenbankje een oplossing zijn. In plaats van een verhoogd toilet kun je ook handgrepen aan de muur bevestig</a:t>
            </a:r>
          </a:p>
        </p:txBody>
      </p:sp>
    </p:spTree>
    <p:extLst>
      <p:ext uri="{BB962C8B-B14F-4D97-AF65-F5344CB8AC3E}">
        <p14:creationId xmlns:p14="http://schemas.microsoft.com/office/powerpoint/2010/main" val="30474773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1" y="453981"/>
            <a:ext cx="11274158" cy="1877811"/>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el 1">
            <a:extLst>
              <a:ext uri="{FF2B5EF4-FFF2-40B4-BE49-F238E27FC236}">
                <a16:creationId xmlns:a16="http://schemas.microsoft.com/office/drawing/2014/main" id="{705D1E84-8C7F-4485-B802-70B7A9EEC0AF}"/>
              </a:ext>
            </a:extLst>
          </p:cNvPr>
          <p:cNvSpPr>
            <a:spLocks noGrp="1"/>
          </p:cNvSpPr>
          <p:nvPr>
            <p:ph type="title"/>
          </p:nvPr>
        </p:nvSpPr>
        <p:spPr>
          <a:xfrm>
            <a:off x="731519" y="731520"/>
            <a:ext cx="10666145" cy="1426464"/>
          </a:xfrm>
        </p:spPr>
        <p:txBody>
          <a:bodyPr>
            <a:normAutofit/>
          </a:bodyPr>
          <a:lstStyle/>
          <a:p>
            <a:pPr eaLnBrk="1" fontAlgn="auto" hangingPunct="1">
              <a:spcAft>
                <a:spcPts val="0"/>
              </a:spcAft>
              <a:defRPr/>
            </a:pPr>
            <a:r>
              <a:rPr lang="en-US">
                <a:solidFill>
                  <a:srgbClr val="FFFFFF"/>
                </a:solidFill>
              </a:rPr>
              <a:t>Uitscheidingsorganen.</a:t>
            </a:r>
            <a:endParaRPr lang="nl-NL">
              <a:solidFill>
                <a:srgbClr val="FFFFFF"/>
              </a:solidFill>
            </a:endParaRPr>
          </a:p>
        </p:txBody>
      </p:sp>
      <p:sp>
        <p:nvSpPr>
          <p:cNvPr id="10" name="Rectangle 9">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0" y="2480956"/>
            <a:ext cx="9006933" cy="3918122"/>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E5F9CE10-B74E-4DA3-A598-D9F505619B60}"/>
              </a:ext>
            </a:extLst>
          </p:cNvPr>
          <p:cNvSpPr>
            <a:spLocks noGrp="1"/>
          </p:cNvSpPr>
          <p:nvPr>
            <p:ph idx="1"/>
          </p:nvPr>
        </p:nvSpPr>
        <p:spPr>
          <a:xfrm>
            <a:off x="789456" y="2789918"/>
            <a:ext cx="8370393" cy="3300196"/>
          </a:xfrm>
        </p:spPr>
        <p:txBody>
          <a:bodyPr anchor="ctr">
            <a:normAutofit/>
          </a:bodyPr>
          <a:lstStyle/>
          <a:p>
            <a:pPr marL="0" indent="0" eaLnBrk="1" hangingPunct="1">
              <a:buNone/>
            </a:pPr>
            <a:r>
              <a:rPr lang="en-US" altLang="nl-NL" sz="2600" dirty="0"/>
              <a:t>De </a:t>
            </a:r>
            <a:r>
              <a:rPr lang="en-US" altLang="nl-NL" sz="2600" dirty="0" err="1"/>
              <a:t>uitscheidingsorganen</a:t>
            </a:r>
            <a:r>
              <a:rPr lang="en-US" altLang="nl-NL" sz="2600" dirty="0"/>
              <a:t> </a:t>
            </a:r>
            <a:r>
              <a:rPr lang="en-US" altLang="nl-NL" sz="2600" dirty="0" err="1"/>
              <a:t>zorgen</a:t>
            </a:r>
            <a:r>
              <a:rPr lang="en-US" altLang="nl-NL" sz="2600" dirty="0"/>
              <a:t> </a:t>
            </a:r>
            <a:r>
              <a:rPr lang="en-US" altLang="nl-NL" sz="2600" dirty="0" err="1"/>
              <a:t>ervoor</a:t>
            </a:r>
            <a:r>
              <a:rPr lang="en-US" altLang="nl-NL" sz="2600" dirty="0"/>
              <a:t> </a:t>
            </a:r>
            <a:r>
              <a:rPr lang="en-US" altLang="nl-NL" sz="2600" dirty="0" err="1"/>
              <a:t>dat</a:t>
            </a:r>
            <a:r>
              <a:rPr lang="en-US" altLang="nl-NL" sz="2600" dirty="0"/>
              <a:t> </a:t>
            </a:r>
            <a:r>
              <a:rPr lang="en-US" altLang="nl-NL" sz="2600" dirty="0" err="1"/>
              <a:t>schadelijke</a:t>
            </a:r>
            <a:r>
              <a:rPr lang="en-US" altLang="nl-NL" sz="2600" dirty="0"/>
              <a:t> </a:t>
            </a:r>
            <a:r>
              <a:rPr lang="en-US" altLang="nl-NL" sz="2600" dirty="0" err="1"/>
              <a:t>en</a:t>
            </a:r>
            <a:r>
              <a:rPr lang="en-US" altLang="nl-NL" sz="2600" dirty="0"/>
              <a:t> </a:t>
            </a:r>
            <a:r>
              <a:rPr lang="en-US" altLang="nl-NL" sz="2600" dirty="0" err="1"/>
              <a:t>overbodige</a:t>
            </a:r>
            <a:r>
              <a:rPr lang="en-US" altLang="nl-NL" sz="2600" dirty="0"/>
              <a:t> </a:t>
            </a:r>
            <a:r>
              <a:rPr lang="en-US" altLang="nl-NL" sz="2600" dirty="0" err="1"/>
              <a:t>stoffen</a:t>
            </a:r>
            <a:r>
              <a:rPr lang="en-US" altLang="nl-NL" sz="2600" dirty="0"/>
              <a:t> </a:t>
            </a:r>
            <a:r>
              <a:rPr lang="en-US" altLang="nl-NL" sz="2600" dirty="0" err="1"/>
              <a:t>uit</a:t>
            </a:r>
            <a:r>
              <a:rPr lang="en-US" altLang="nl-NL" sz="2600" dirty="0"/>
              <a:t> het </a:t>
            </a:r>
            <a:r>
              <a:rPr lang="en-US" altLang="nl-NL" sz="2600" dirty="0" err="1"/>
              <a:t>lichaam</a:t>
            </a:r>
            <a:r>
              <a:rPr lang="en-US" altLang="nl-NL" sz="2600" dirty="0"/>
              <a:t> </a:t>
            </a:r>
            <a:r>
              <a:rPr lang="en-US" altLang="nl-NL" sz="2600" dirty="0" err="1"/>
              <a:t>verwijderd</a:t>
            </a:r>
            <a:r>
              <a:rPr lang="en-US" altLang="nl-NL" sz="2600" dirty="0"/>
              <a:t> </a:t>
            </a:r>
            <a:r>
              <a:rPr lang="en-US" altLang="nl-NL" sz="2600" dirty="0" err="1"/>
              <a:t>worden</a:t>
            </a:r>
            <a:r>
              <a:rPr lang="en-US" altLang="nl-NL" sz="2600" dirty="0"/>
              <a:t>.</a:t>
            </a:r>
          </a:p>
          <a:p>
            <a:pPr marL="0" indent="0" eaLnBrk="1" hangingPunct="1">
              <a:buNone/>
            </a:pPr>
            <a:endParaRPr lang="en-US" altLang="nl-NL" sz="2600" dirty="0"/>
          </a:p>
          <a:p>
            <a:pPr marL="0" indent="0" eaLnBrk="1" hangingPunct="1">
              <a:buNone/>
            </a:pPr>
            <a:r>
              <a:rPr lang="en-US" altLang="nl-NL" sz="2600" dirty="0"/>
              <a:t>De </a:t>
            </a:r>
            <a:r>
              <a:rPr lang="en-US" altLang="nl-NL" sz="2600" dirty="0" err="1"/>
              <a:t>volgende</a:t>
            </a:r>
            <a:r>
              <a:rPr lang="en-US" altLang="nl-NL" sz="2600" dirty="0"/>
              <a:t> </a:t>
            </a:r>
            <a:r>
              <a:rPr lang="en-US" altLang="nl-NL" sz="2600" dirty="0" err="1"/>
              <a:t>dia’s</a:t>
            </a:r>
            <a:r>
              <a:rPr lang="en-US" altLang="nl-NL" sz="2600" dirty="0"/>
              <a:t> </a:t>
            </a:r>
            <a:r>
              <a:rPr lang="en-US" altLang="nl-NL" sz="2600" dirty="0" err="1"/>
              <a:t>geven</a:t>
            </a:r>
            <a:r>
              <a:rPr lang="en-US" altLang="nl-NL" sz="2600" dirty="0"/>
              <a:t> </a:t>
            </a:r>
            <a:r>
              <a:rPr lang="en-US" altLang="nl-NL" sz="2600" dirty="0" err="1"/>
              <a:t>weer</a:t>
            </a:r>
            <a:r>
              <a:rPr lang="en-US" altLang="nl-NL" sz="2600" dirty="0"/>
              <a:t> </a:t>
            </a:r>
            <a:r>
              <a:rPr lang="en-US" altLang="nl-NL" sz="2600" dirty="0" err="1"/>
              <a:t>welke</a:t>
            </a:r>
            <a:r>
              <a:rPr lang="en-US" altLang="nl-NL" sz="2600" dirty="0"/>
              <a:t> </a:t>
            </a:r>
            <a:r>
              <a:rPr lang="en-US" altLang="nl-NL" sz="2600" dirty="0" err="1"/>
              <a:t>uitscheidingsorganen</a:t>
            </a:r>
            <a:r>
              <a:rPr lang="en-US" altLang="nl-NL" sz="2600" dirty="0"/>
              <a:t> </a:t>
            </a:r>
            <a:r>
              <a:rPr lang="en-US" altLang="nl-NL" sz="2600" dirty="0" err="1"/>
              <a:t>hieraan</a:t>
            </a:r>
            <a:r>
              <a:rPr lang="en-US" altLang="nl-NL" sz="2600" dirty="0"/>
              <a:t> </a:t>
            </a:r>
            <a:r>
              <a:rPr lang="en-US" altLang="nl-NL" sz="2600" dirty="0" err="1"/>
              <a:t>meewerken</a:t>
            </a:r>
            <a:r>
              <a:rPr lang="en-US" altLang="nl-NL" sz="2600" dirty="0"/>
              <a:t>.</a:t>
            </a:r>
            <a:endParaRPr lang="nl-NL" altLang="nl-NL" sz="2600" dirty="0"/>
          </a:p>
        </p:txBody>
      </p:sp>
      <p:sp>
        <p:nvSpPr>
          <p:cNvPr id="12" name="Rectangle 11">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5716" y="2480956"/>
            <a:ext cx="2112264" cy="1898903"/>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 name="Rectangle 13">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5716" y="4529023"/>
            <a:ext cx="2107363" cy="1870055"/>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F2527E6-39BC-4A7F-85A9-3D773655D818}"/>
              </a:ext>
            </a:extLst>
          </p:cNvPr>
          <p:cNvSpPr>
            <a:spLocks noGrp="1"/>
          </p:cNvSpPr>
          <p:nvPr>
            <p:ph type="title"/>
          </p:nvPr>
        </p:nvSpPr>
        <p:spPr>
          <a:xfrm>
            <a:off x="642996" y="4571216"/>
            <a:ext cx="10906008" cy="1115415"/>
          </a:xfrm>
        </p:spPr>
        <p:txBody>
          <a:bodyPr vert="horz" lIns="91440" tIns="45720" rIns="91440" bIns="45720" rtlCol="0" anchor="b">
            <a:normAutofit/>
          </a:bodyPr>
          <a:lstStyle/>
          <a:p>
            <a:pPr algn="ctr"/>
            <a:r>
              <a:rPr lang="en-US" sz="6000"/>
              <a:t>Medicatie </a:t>
            </a:r>
          </a:p>
        </p:txBody>
      </p:sp>
      <p:pic>
        <p:nvPicPr>
          <p:cNvPr id="6" name="Afbeelding 5">
            <a:extLst>
              <a:ext uri="{FF2B5EF4-FFF2-40B4-BE49-F238E27FC236}">
                <a16:creationId xmlns:a16="http://schemas.microsoft.com/office/drawing/2014/main" id="{5CAFA00E-FFA8-4CE4-AB73-D26D58E04463}"/>
              </a:ext>
            </a:extLst>
          </p:cNvPr>
          <p:cNvPicPr>
            <a:picLocks noChangeAspect="1"/>
          </p:cNvPicPr>
          <p:nvPr/>
        </p:nvPicPr>
        <p:blipFill rotWithShape="1">
          <a:blip r:embed="rId2"/>
          <a:srcRect l="2079" r="1387"/>
          <a:stretch/>
        </p:blipFill>
        <p:spPr>
          <a:xfrm>
            <a:off x="481946" y="536121"/>
            <a:ext cx="3529109" cy="3655820"/>
          </a:xfrm>
          <a:prstGeom prst="rect">
            <a:avLst/>
          </a:prstGeom>
        </p:spPr>
      </p:pic>
      <p:pic>
        <p:nvPicPr>
          <p:cNvPr id="4" name="Tijdelijke aanduiding voor inhoud 3">
            <a:extLst>
              <a:ext uri="{FF2B5EF4-FFF2-40B4-BE49-F238E27FC236}">
                <a16:creationId xmlns:a16="http://schemas.microsoft.com/office/drawing/2014/main" id="{03945047-37C6-4226-A3F7-A23E9F7829D0}"/>
              </a:ext>
            </a:extLst>
          </p:cNvPr>
          <p:cNvPicPr>
            <a:picLocks noGrp="1" noChangeAspect="1"/>
          </p:cNvPicPr>
          <p:nvPr>
            <p:ph idx="1"/>
          </p:nvPr>
        </p:nvPicPr>
        <p:blipFill rotWithShape="1">
          <a:blip r:embed="rId3"/>
          <a:srcRect l="2596" r="869"/>
          <a:stretch/>
        </p:blipFill>
        <p:spPr>
          <a:xfrm>
            <a:off x="4332788" y="537531"/>
            <a:ext cx="3526424" cy="3652999"/>
          </a:xfrm>
          <a:prstGeom prst="rect">
            <a:avLst/>
          </a:prstGeom>
        </p:spPr>
      </p:pic>
      <p:pic>
        <p:nvPicPr>
          <p:cNvPr id="5" name="Afbeelding 4">
            <a:extLst>
              <a:ext uri="{FF2B5EF4-FFF2-40B4-BE49-F238E27FC236}">
                <a16:creationId xmlns:a16="http://schemas.microsoft.com/office/drawing/2014/main" id="{00CBEDE6-B46E-407C-A44F-148EA4FB0FFD}"/>
              </a:ext>
            </a:extLst>
          </p:cNvPr>
          <p:cNvPicPr>
            <a:picLocks noChangeAspect="1"/>
          </p:cNvPicPr>
          <p:nvPr/>
        </p:nvPicPr>
        <p:blipFill rotWithShape="1">
          <a:blip r:embed="rId4"/>
          <a:srcRect l="22511" r="17638" b="2"/>
          <a:stretch/>
        </p:blipFill>
        <p:spPr>
          <a:xfrm>
            <a:off x="8153400" y="523280"/>
            <a:ext cx="3553968" cy="3681501"/>
          </a:xfrm>
          <a:prstGeom prst="rect">
            <a:avLst/>
          </a:prstGeom>
        </p:spPr>
      </p:pic>
      <p:cxnSp>
        <p:nvCxnSpPr>
          <p:cNvPr id="11" name="Straight Connector 10">
            <a:extLst>
              <a:ext uri="{FF2B5EF4-FFF2-40B4-BE49-F238E27FC236}">
                <a16:creationId xmlns:a16="http://schemas.microsoft.com/office/drawing/2014/main" id="{8F880EF2-DF79-4D9D-8F11-E91D48C7974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524000" y="5778706"/>
            <a:ext cx="9144000" cy="0"/>
          </a:xfrm>
          <a:prstGeom prst="line">
            <a:avLst/>
          </a:prstGeom>
          <a:ln w="19050">
            <a:solidFill>
              <a:srgbClr val="4796E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63580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81A05F-9B9F-4FBD-B0B0-E0FB134B218B}"/>
              </a:ext>
            </a:extLst>
          </p:cNvPr>
          <p:cNvSpPr>
            <a:spLocks noGrp="1"/>
          </p:cNvSpPr>
          <p:nvPr>
            <p:ph type="title"/>
          </p:nvPr>
        </p:nvSpPr>
        <p:spPr>
          <a:xfrm>
            <a:off x="642996" y="4571216"/>
            <a:ext cx="10906008" cy="1115415"/>
          </a:xfrm>
        </p:spPr>
        <p:txBody>
          <a:bodyPr vert="horz" lIns="91440" tIns="45720" rIns="91440" bIns="45720" rtlCol="0" anchor="b">
            <a:normAutofit/>
          </a:bodyPr>
          <a:lstStyle/>
          <a:p>
            <a:pPr algn="ctr"/>
            <a:r>
              <a:rPr lang="en-US" sz="6000" kern="1200">
                <a:solidFill>
                  <a:schemeClr val="tx1"/>
                </a:solidFill>
                <a:latin typeface="+mj-lt"/>
                <a:ea typeface="+mj-ea"/>
                <a:cs typeface="+mj-cs"/>
              </a:rPr>
              <a:t>Hulpmiddelen </a:t>
            </a:r>
          </a:p>
        </p:txBody>
      </p:sp>
      <p:pic>
        <p:nvPicPr>
          <p:cNvPr id="4" name="Tijdelijke aanduiding voor inhoud 3">
            <a:extLst>
              <a:ext uri="{FF2B5EF4-FFF2-40B4-BE49-F238E27FC236}">
                <a16:creationId xmlns:a16="http://schemas.microsoft.com/office/drawing/2014/main" id="{FB3D664C-55CB-4BAE-AD47-FF884E94CDB3}"/>
              </a:ext>
            </a:extLst>
          </p:cNvPr>
          <p:cNvPicPr>
            <a:picLocks noGrp="1" noChangeAspect="1"/>
          </p:cNvPicPr>
          <p:nvPr>
            <p:ph idx="1"/>
          </p:nvPr>
        </p:nvPicPr>
        <p:blipFill rotWithShape="1">
          <a:blip r:embed="rId2"/>
          <a:srcRect t="15297" r="3" b="15559"/>
          <a:stretch/>
        </p:blipFill>
        <p:spPr>
          <a:xfrm>
            <a:off x="321628" y="320511"/>
            <a:ext cx="3794760" cy="3930978"/>
          </a:xfrm>
          <a:prstGeom prst="rect">
            <a:avLst/>
          </a:prstGeom>
        </p:spPr>
      </p:pic>
      <p:pic>
        <p:nvPicPr>
          <p:cNvPr id="5" name="Afbeelding 4">
            <a:extLst>
              <a:ext uri="{FF2B5EF4-FFF2-40B4-BE49-F238E27FC236}">
                <a16:creationId xmlns:a16="http://schemas.microsoft.com/office/drawing/2014/main" id="{CD05BBFB-DAC2-46D5-82DF-454A4A6032B6}"/>
              </a:ext>
            </a:extLst>
          </p:cNvPr>
          <p:cNvPicPr>
            <a:picLocks noChangeAspect="1"/>
          </p:cNvPicPr>
          <p:nvPr/>
        </p:nvPicPr>
        <p:blipFill rotWithShape="1">
          <a:blip r:embed="rId3"/>
          <a:srcRect l="16501" r="19063" b="2"/>
          <a:stretch/>
        </p:blipFill>
        <p:spPr>
          <a:xfrm>
            <a:off x="4198385" y="320511"/>
            <a:ext cx="3794760" cy="3930978"/>
          </a:xfrm>
          <a:prstGeom prst="rect">
            <a:avLst/>
          </a:prstGeom>
        </p:spPr>
      </p:pic>
      <p:pic>
        <p:nvPicPr>
          <p:cNvPr id="6" name="Afbeelding 5">
            <a:extLst>
              <a:ext uri="{FF2B5EF4-FFF2-40B4-BE49-F238E27FC236}">
                <a16:creationId xmlns:a16="http://schemas.microsoft.com/office/drawing/2014/main" id="{AE51754C-D4D9-4C88-BF54-C2B6F39C9787}"/>
              </a:ext>
            </a:extLst>
          </p:cNvPr>
          <p:cNvPicPr>
            <a:picLocks noChangeAspect="1"/>
          </p:cNvPicPr>
          <p:nvPr/>
        </p:nvPicPr>
        <p:blipFill rotWithShape="1">
          <a:blip r:embed="rId4"/>
          <a:srcRect l="24531" r="5578" b="-1"/>
          <a:stretch/>
        </p:blipFill>
        <p:spPr>
          <a:xfrm>
            <a:off x="8075142" y="320511"/>
            <a:ext cx="3794760" cy="3930978"/>
          </a:xfrm>
          <a:prstGeom prst="rect">
            <a:avLst/>
          </a:prstGeom>
        </p:spPr>
      </p:pic>
      <p:cxnSp>
        <p:nvCxnSpPr>
          <p:cNvPr id="11" name="Straight Connector 10">
            <a:extLst>
              <a:ext uri="{FF2B5EF4-FFF2-40B4-BE49-F238E27FC236}">
                <a16:creationId xmlns:a16="http://schemas.microsoft.com/office/drawing/2014/main" id="{60188E89-AF78-40F6-B787-E9BD9C6256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524000" y="5778706"/>
            <a:ext cx="9144000" cy="0"/>
          </a:xfrm>
          <a:prstGeom prst="line">
            <a:avLst/>
          </a:prstGeom>
          <a:ln w="19050">
            <a:solidFill>
              <a:srgbClr val="A16B1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273057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35D61A1-8484-4749-8AD0-A3455E0753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18B3EFCD-7836-4CF4-87D4-8C74F43C8B57}"/>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a:t>Verschillende soorten hulpmiddelen </a:t>
            </a:r>
          </a:p>
        </p:txBody>
      </p:sp>
      <p:sp>
        <p:nvSpPr>
          <p:cNvPr id="11" name="Rounded Rectangle 5">
            <a:extLst>
              <a:ext uri="{FF2B5EF4-FFF2-40B4-BE49-F238E27FC236}">
                <a16:creationId xmlns:a16="http://schemas.microsoft.com/office/drawing/2014/main" id="{1447903E-2B66-479D-959B-F2EBB2CC9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828801"/>
            <a:ext cx="10515600" cy="4362450"/>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Tijdelijke aanduiding voor inhoud 3">
            <a:extLst>
              <a:ext uri="{FF2B5EF4-FFF2-40B4-BE49-F238E27FC236}">
                <a16:creationId xmlns:a16="http://schemas.microsoft.com/office/drawing/2014/main" id="{1D4D102E-277C-4DAA-9444-397A05727411}"/>
              </a:ext>
            </a:extLst>
          </p:cNvPr>
          <p:cNvPicPr>
            <a:picLocks noGrp="1" noChangeAspect="1"/>
          </p:cNvPicPr>
          <p:nvPr>
            <p:ph idx="1"/>
          </p:nvPr>
        </p:nvPicPr>
        <p:blipFill rotWithShape="1">
          <a:blip r:embed="rId2"/>
          <a:srcRect r="11105" b="-1"/>
          <a:stretch/>
        </p:blipFill>
        <p:spPr>
          <a:xfrm>
            <a:off x="1158240" y="2149222"/>
            <a:ext cx="9875520" cy="3721608"/>
          </a:xfrm>
          <a:prstGeom prst="rect">
            <a:avLst/>
          </a:prstGeom>
          <a:effectLst/>
        </p:spPr>
      </p:pic>
    </p:spTree>
    <p:extLst>
      <p:ext uri="{BB962C8B-B14F-4D97-AF65-F5344CB8AC3E}">
        <p14:creationId xmlns:p14="http://schemas.microsoft.com/office/powerpoint/2010/main" val="127679092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53F29798-D584-4792-9B62-3F5F5C36D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Help RTL">
            <a:extLst>
              <a:ext uri="{FF2B5EF4-FFF2-40B4-BE49-F238E27FC236}">
                <a16:creationId xmlns:a16="http://schemas.microsoft.com/office/drawing/2014/main" id="{BD3B579B-8C65-48BE-B6EC-6FFF0FD03D4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12900" y="1841500"/>
            <a:ext cx="4445000" cy="4445000"/>
          </a:xfrm>
          <a:prstGeom prst="rect">
            <a:avLst/>
          </a:prstGeom>
        </p:spPr>
      </p:pic>
      <p:pic>
        <p:nvPicPr>
          <p:cNvPr id="5" name="Tijdelijke aanduiding voor inhoud 4" descr="Help">
            <a:extLst>
              <a:ext uri="{FF2B5EF4-FFF2-40B4-BE49-F238E27FC236}">
                <a16:creationId xmlns:a16="http://schemas.microsoft.com/office/drawing/2014/main" id="{1C6A081F-4D9C-44C8-AB14-F0451ED97E03}"/>
              </a:ext>
            </a:extLst>
          </p:cNvPr>
          <p:cNvPicPr>
            <a:picLocks noGrp="1" noChangeAspect="1"/>
          </p:cNvPicPr>
          <p:nvPr>
            <p:ph idx="1"/>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108700" y="1841500"/>
            <a:ext cx="4445000" cy="4445000"/>
          </a:xfrm>
        </p:spPr>
      </p:pic>
      <p:sp>
        <p:nvSpPr>
          <p:cNvPr id="2" name="Titel 1">
            <a:extLst>
              <a:ext uri="{FF2B5EF4-FFF2-40B4-BE49-F238E27FC236}">
                <a16:creationId xmlns:a16="http://schemas.microsoft.com/office/drawing/2014/main" id="{52F04A64-CD6C-491E-9B88-E70FC78BDF69}"/>
              </a:ext>
            </a:extLst>
          </p:cNvPr>
          <p:cNvSpPr>
            <a:spLocks noGrp="1"/>
          </p:cNvSpPr>
          <p:nvPr>
            <p:ph type="title"/>
          </p:nvPr>
        </p:nvSpPr>
        <p:spPr>
          <a:xfrm>
            <a:off x="838200" y="184805"/>
            <a:ext cx="10515600" cy="1505883"/>
          </a:xfrm>
        </p:spPr>
        <p:txBody>
          <a:bodyPr vert="horz" lIns="91440" tIns="45720" rIns="91440" bIns="45720" rtlCol="0" anchor="ctr">
            <a:normAutofit/>
          </a:bodyPr>
          <a:lstStyle/>
          <a:p>
            <a:r>
              <a:rPr lang="en-US" sz="5200" kern="1200">
                <a:solidFill>
                  <a:schemeClr val="tx1"/>
                </a:solidFill>
                <a:latin typeface="+mj-lt"/>
                <a:ea typeface="+mj-ea"/>
                <a:cs typeface="+mj-cs"/>
              </a:rPr>
              <a:t>Vragen </a:t>
            </a:r>
          </a:p>
        </p:txBody>
      </p:sp>
    </p:spTree>
    <p:extLst>
      <p:ext uri="{BB962C8B-B14F-4D97-AF65-F5344CB8AC3E}">
        <p14:creationId xmlns:p14="http://schemas.microsoft.com/office/powerpoint/2010/main" val="135278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2A2C6B-492B-4CF2-A118-87D19940E869}"/>
              </a:ext>
            </a:extLst>
          </p:cNvPr>
          <p:cNvSpPr>
            <a:spLocks noGrp="1"/>
          </p:cNvSpPr>
          <p:nvPr>
            <p:ph type="title"/>
          </p:nvPr>
        </p:nvSpPr>
        <p:spPr/>
        <p:txBody>
          <a:bodyPr/>
          <a:lstStyle/>
          <a:p>
            <a:r>
              <a:rPr lang="nl-NL" dirty="0"/>
              <a:t>Evaluatie </a:t>
            </a:r>
            <a:r>
              <a:rPr lang="nl-NL" dirty="0" err="1"/>
              <a:t>lesdoel</a:t>
            </a:r>
            <a:endParaRPr lang="nl-NL" dirty="0"/>
          </a:p>
        </p:txBody>
      </p:sp>
      <p:sp>
        <p:nvSpPr>
          <p:cNvPr id="3" name="Tijdelijke aanduiding voor inhoud 2">
            <a:extLst>
              <a:ext uri="{FF2B5EF4-FFF2-40B4-BE49-F238E27FC236}">
                <a16:creationId xmlns:a16="http://schemas.microsoft.com/office/drawing/2014/main" id="{261B67DB-062D-416D-A48A-3B502E8BF3BC}"/>
              </a:ext>
            </a:extLst>
          </p:cNvPr>
          <p:cNvSpPr>
            <a:spLocks noGrp="1"/>
          </p:cNvSpPr>
          <p:nvPr>
            <p:ph idx="1"/>
          </p:nvPr>
        </p:nvSpPr>
        <p:spPr/>
        <p:txBody>
          <a:bodyPr/>
          <a:lstStyle/>
          <a:p>
            <a:r>
              <a:rPr lang="nl-NL" dirty="0"/>
              <a:t>Je kunt complicaties en aandoeningen van de urineweg signaleren en juiste actie ondernemen  </a:t>
            </a:r>
          </a:p>
          <a:p>
            <a:endParaRPr lang="nl-NL" dirty="0"/>
          </a:p>
        </p:txBody>
      </p:sp>
    </p:spTree>
    <p:extLst>
      <p:ext uri="{BB962C8B-B14F-4D97-AF65-F5344CB8AC3E}">
        <p14:creationId xmlns:p14="http://schemas.microsoft.com/office/powerpoint/2010/main" val="41654984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448055"/>
            <a:ext cx="3414370"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el 1">
            <a:extLst>
              <a:ext uri="{FF2B5EF4-FFF2-40B4-BE49-F238E27FC236}">
                <a16:creationId xmlns:a16="http://schemas.microsoft.com/office/drawing/2014/main" id="{EA660621-0AE4-4CAB-991C-DF29641E1E1A}"/>
              </a:ext>
            </a:extLst>
          </p:cNvPr>
          <p:cNvSpPr>
            <a:spLocks noGrp="1"/>
          </p:cNvSpPr>
          <p:nvPr>
            <p:ph type="title"/>
          </p:nvPr>
        </p:nvSpPr>
        <p:spPr>
          <a:xfrm>
            <a:off x="777240" y="731519"/>
            <a:ext cx="2845191" cy="3237579"/>
          </a:xfrm>
        </p:spPr>
        <p:txBody>
          <a:bodyPr>
            <a:normAutofit/>
          </a:bodyPr>
          <a:lstStyle/>
          <a:p>
            <a:r>
              <a:rPr lang="nl-NL" sz="2400">
                <a:solidFill>
                  <a:srgbClr val="FFFFFF"/>
                </a:solidFill>
              </a:rPr>
              <a:t>Uitscheidingsorganen </a:t>
            </a:r>
          </a:p>
        </p:txBody>
      </p:sp>
      <p:sp>
        <p:nvSpPr>
          <p:cNvPr id="10"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4419227"/>
            <a:ext cx="3414369" cy="1979852"/>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Rectangle 11">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4603" y="448055"/>
            <a:ext cx="7688475"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9481571A-7C22-42D8-82DD-6B9747D7C7B5}"/>
              </a:ext>
            </a:extLst>
          </p:cNvPr>
          <p:cNvSpPr>
            <a:spLocks noGrp="1"/>
          </p:cNvSpPr>
          <p:nvPr>
            <p:ph idx="1"/>
          </p:nvPr>
        </p:nvSpPr>
        <p:spPr>
          <a:xfrm>
            <a:off x="4379709" y="686862"/>
            <a:ext cx="7037591" cy="5475129"/>
          </a:xfrm>
        </p:spPr>
        <p:txBody>
          <a:bodyPr anchor="ctr">
            <a:normAutofit/>
          </a:bodyPr>
          <a:lstStyle/>
          <a:p>
            <a:pPr marL="365125" lvl="0" indent="-255588" fontAlgn="base">
              <a:spcBef>
                <a:spcPts val="400"/>
              </a:spcBef>
              <a:spcAft>
                <a:spcPct val="0"/>
              </a:spcAft>
              <a:buClr>
                <a:srgbClr val="2DA2BF"/>
              </a:buClr>
              <a:buSzPct val="68000"/>
              <a:buFont typeface="Wingdings 3" panose="05040102010807070707" pitchFamily="18" charset="2"/>
              <a:buChar char=""/>
            </a:pPr>
            <a:r>
              <a:rPr lang="nl-NL" altLang="nl-NL" sz="2600">
                <a:latin typeface="Lucida Sans Unicode"/>
              </a:rPr>
              <a:t>Nieren</a:t>
            </a:r>
          </a:p>
          <a:p>
            <a:pPr marL="365125" lvl="0" indent="-255588" fontAlgn="base">
              <a:spcBef>
                <a:spcPts val="400"/>
              </a:spcBef>
              <a:spcAft>
                <a:spcPct val="0"/>
              </a:spcAft>
              <a:buClr>
                <a:srgbClr val="2DA2BF"/>
              </a:buClr>
              <a:buSzPct val="68000"/>
              <a:buFont typeface="Wingdings 3" panose="05040102010807070707" pitchFamily="18" charset="2"/>
              <a:buChar char=""/>
            </a:pPr>
            <a:r>
              <a:rPr lang="nl-NL" altLang="nl-NL" sz="2600">
                <a:latin typeface="Lucida Sans Unicode"/>
              </a:rPr>
              <a:t>Dikke darm/ endeldarm</a:t>
            </a:r>
          </a:p>
          <a:p>
            <a:pPr marL="858838" lvl="2" fontAlgn="base">
              <a:spcBef>
                <a:spcPts val="350"/>
              </a:spcBef>
              <a:spcAft>
                <a:spcPct val="0"/>
              </a:spcAft>
              <a:buClr>
                <a:srgbClr val="DA1F28"/>
              </a:buClr>
              <a:buSzPct val="100000"/>
              <a:buFont typeface="Wingdings 2" panose="05020102010507070707" pitchFamily="18" charset="2"/>
              <a:buChar char=""/>
            </a:pPr>
            <a:r>
              <a:rPr lang="nl-NL" altLang="nl-NL" sz="2600">
                <a:latin typeface="Lucida Sans Unicode"/>
              </a:rPr>
              <a:t>Vaste afvalstoffen</a:t>
            </a:r>
          </a:p>
          <a:p>
            <a:pPr marL="365125" lvl="0" indent="-255588" fontAlgn="base">
              <a:spcBef>
                <a:spcPts val="400"/>
              </a:spcBef>
              <a:spcAft>
                <a:spcPct val="0"/>
              </a:spcAft>
              <a:buClr>
                <a:srgbClr val="2DA2BF"/>
              </a:buClr>
              <a:buSzPct val="68000"/>
              <a:buFont typeface="Wingdings 3" panose="05040102010807070707" pitchFamily="18" charset="2"/>
              <a:buChar char=""/>
            </a:pPr>
            <a:r>
              <a:rPr lang="nl-NL" altLang="nl-NL" sz="2600">
                <a:latin typeface="Lucida Sans Unicode"/>
              </a:rPr>
              <a:t>longen</a:t>
            </a:r>
          </a:p>
          <a:p>
            <a:pPr marL="858838" lvl="2" fontAlgn="base">
              <a:spcBef>
                <a:spcPts val="350"/>
              </a:spcBef>
              <a:spcAft>
                <a:spcPct val="0"/>
              </a:spcAft>
              <a:buClr>
                <a:srgbClr val="DA1F28"/>
              </a:buClr>
              <a:buSzPct val="100000"/>
              <a:buFont typeface="Wingdings 2" panose="05020102010507070707" pitchFamily="18" charset="2"/>
              <a:buChar char=""/>
            </a:pPr>
            <a:r>
              <a:rPr lang="nl-NL" altLang="nl-NL" sz="2600">
                <a:latin typeface="Lucida Sans Unicode"/>
              </a:rPr>
              <a:t>Water en koolzuurgas</a:t>
            </a:r>
          </a:p>
          <a:p>
            <a:pPr marL="365125" lvl="0" indent="-255588" fontAlgn="base">
              <a:spcBef>
                <a:spcPts val="400"/>
              </a:spcBef>
              <a:spcAft>
                <a:spcPct val="0"/>
              </a:spcAft>
              <a:buClr>
                <a:srgbClr val="2DA2BF"/>
              </a:buClr>
              <a:buSzPct val="68000"/>
              <a:buFont typeface="Wingdings 3" panose="05040102010807070707" pitchFamily="18" charset="2"/>
              <a:buChar char=""/>
            </a:pPr>
            <a:r>
              <a:rPr lang="nl-NL" altLang="nl-NL" sz="2600">
                <a:latin typeface="Lucida Sans Unicode"/>
              </a:rPr>
              <a:t>Lever</a:t>
            </a:r>
          </a:p>
          <a:p>
            <a:pPr marL="858838" lvl="2" fontAlgn="base">
              <a:spcBef>
                <a:spcPts val="350"/>
              </a:spcBef>
              <a:spcAft>
                <a:spcPct val="0"/>
              </a:spcAft>
              <a:buClr>
                <a:srgbClr val="DA1F28"/>
              </a:buClr>
              <a:buSzPct val="100000"/>
              <a:buFont typeface="Wingdings 2" panose="05020102010507070707" pitchFamily="18" charset="2"/>
              <a:buChar char=""/>
            </a:pPr>
            <a:r>
              <a:rPr lang="nl-NL" altLang="nl-NL" sz="2600">
                <a:latin typeface="Lucida Sans Unicode"/>
              </a:rPr>
              <a:t>galkleurstoffen</a:t>
            </a:r>
          </a:p>
          <a:p>
            <a:pPr marL="365125" lvl="0" indent="-255588" fontAlgn="base">
              <a:spcBef>
                <a:spcPts val="400"/>
              </a:spcBef>
              <a:spcAft>
                <a:spcPct val="0"/>
              </a:spcAft>
              <a:buClr>
                <a:srgbClr val="2DA2BF"/>
              </a:buClr>
              <a:buSzPct val="68000"/>
              <a:buFont typeface="Wingdings 3" panose="05040102010807070707" pitchFamily="18" charset="2"/>
              <a:buChar char=""/>
            </a:pPr>
            <a:r>
              <a:rPr lang="nl-NL" altLang="nl-NL" sz="2600">
                <a:latin typeface="Lucida Sans Unicode"/>
              </a:rPr>
              <a:t>Huid</a:t>
            </a:r>
          </a:p>
          <a:p>
            <a:pPr marL="858838" lvl="2" fontAlgn="base">
              <a:spcBef>
                <a:spcPts val="350"/>
              </a:spcBef>
              <a:spcAft>
                <a:spcPct val="0"/>
              </a:spcAft>
              <a:buClr>
                <a:srgbClr val="DA1F28"/>
              </a:buClr>
              <a:buSzPct val="100000"/>
              <a:buFont typeface="Wingdings 2" panose="05020102010507070707" pitchFamily="18" charset="2"/>
              <a:buChar char=""/>
            </a:pPr>
            <a:r>
              <a:rPr lang="nl-NL" altLang="nl-NL" sz="2600">
                <a:latin typeface="Lucida Sans Unicode"/>
              </a:rPr>
              <a:t>Water en zouten</a:t>
            </a:r>
          </a:p>
          <a:p>
            <a:endParaRPr lang="nl-NL" sz="2600"/>
          </a:p>
        </p:txBody>
      </p:sp>
    </p:spTree>
    <p:extLst>
      <p:ext uri="{BB962C8B-B14F-4D97-AF65-F5344CB8AC3E}">
        <p14:creationId xmlns:p14="http://schemas.microsoft.com/office/powerpoint/2010/main" val="29307653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448055"/>
            <a:ext cx="3414370"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170" name="AutoShape 2">
            <a:extLst>
              <a:ext uri="{FF2B5EF4-FFF2-40B4-BE49-F238E27FC236}">
                <a16:creationId xmlns:a16="http://schemas.microsoft.com/office/drawing/2014/main" id="{D77FA242-533C-4AA0-8F1B-62C1CF9305C9}"/>
              </a:ext>
            </a:extLst>
          </p:cNvPr>
          <p:cNvSpPr>
            <a:spLocks noGrp="1" noChangeArrowheads="1"/>
          </p:cNvSpPr>
          <p:nvPr>
            <p:ph type="title" idx="4294967295"/>
          </p:nvPr>
        </p:nvSpPr>
        <p:spPr>
          <a:xfrm>
            <a:off x="777240" y="731519"/>
            <a:ext cx="2845191" cy="3237579"/>
          </a:xfrm>
        </p:spPr>
        <p:txBody>
          <a:bodyPr vert="horz" lIns="91440" tIns="45720" rIns="91440" bIns="45720" rtlCol="0" anchor="ctr">
            <a:normAutofit/>
          </a:bodyPr>
          <a:lstStyle/>
          <a:p>
            <a:pPr>
              <a:defRPr/>
            </a:pPr>
            <a:r>
              <a:rPr lang="en-US" altLang="nl-NL" sz="2100" kern="1200">
                <a:solidFill>
                  <a:srgbClr val="FFFFFF"/>
                </a:solidFill>
                <a:latin typeface="+mj-lt"/>
                <a:ea typeface="+mj-ea"/>
                <a:cs typeface="+mj-cs"/>
              </a:rPr>
              <a:t>Vormen van uitscheidingsproducten</a:t>
            </a:r>
          </a:p>
        </p:txBody>
      </p:sp>
      <p:sp>
        <p:nvSpPr>
          <p:cNvPr id="74" name="Rectangle 73">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4419227"/>
            <a:ext cx="3414369" cy="1979852"/>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76" name="Rectangle 75">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4603" y="448055"/>
            <a:ext cx="7688475"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71" name="Rectangle 3">
            <a:extLst>
              <a:ext uri="{FF2B5EF4-FFF2-40B4-BE49-F238E27FC236}">
                <a16:creationId xmlns:a16="http://schemas.microsoft.com/office/drawing/2014/main" id="{4818FE74-4FD5-443D-BB78-701350E405C7}"/>
              </a:ext>
            </a:extLst>
          </p:cNvPr>
          <p:cNvSpPr>
            <a:spLocks noGrp="1" noChangeArrowheads="1"/>
          </p:cNvSpPr>
          <p:nvPr>
            <p:ph type="body" idx="4294967295"/>
          </p:nvPr>
        </p:nvSpPr>
        <p:spPr>
          <a:xfrm>
            <a:off x="4379709" y="686862"/>
            <a:ext cx="7037591" cy="5475129"/>
          </a:xfrm>
        </p:spPr>
        <p:txBody>
          <a:bodyPr vert="horz" lIns="91440" tIns="45720" rIns="91440" bIns="45720" rtlCol="0" anchor="ctr">
            <a:normAutofit/>
          </a:bodyPr>
          <a:lstStyle/>
          <a:p>
            <a:r>
              <a:rPr lang="en-US" altLang="nl-NL" sz="2600"/>
              <a:t>Urine</a:t>
            </a:r>
          </a:p>
          <a:p>
            <a:r>
              <a:rPr lang="en-US" altLang="nl-NL" sz="2600"/>
              <a:t>Feces</a:t>
            </a:r>
          </a:p>
          <a:p>
            <a:r>
              <a:rPr lang="en-US" altLang="nl-NL" sz="2600"/>
              <a:t>Sputum</a:t>
            </a:r>
          </a:p>
          <a:p>
            <a:r>
              <a:rPr lang="en-US" altLang="nl-NL" sz="2600"/>
              <a:t>Zweet/transpiratie</a:t>
            </a:r>
          </a:p>
          <a:p>
            <a:r>
              <a:rPr lang="en-US" altLang="nl-NL" sz="2600"/>
              <a:t>Menstruatie</a:t>
            </a:r>
          </a:p>
          <a:p>
            <a:r>
              <a:rPr lang="en-US" altLang="nl-NL" sz="2600"/>
              <a:t>Braaksel</a:t>
            </a:r>
          </a:p>
          <a:p>
            <a:endParaRPr lang="en-US" altLang="nl-NL" sz="26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fade">
                                      <p:cBhvr>
                                        <p:cTn id="7" dur="1000"/>
                                        <p:tgtEl>
                                          <p:spTgt spid="7171">
                                            <p:txEl>
                                              <p:pRg st="0" end="0"/>
                                            </p:txEl>
                                          </p:spTgt>
                                        </p:tgtEl>
                                      </p:cBhvr>
                                    </p:animEffect>
                                    <p:anim calcmode="lin" valueType="num">
                                      <p:cBhvr>
                                        <p:cTn id="8" dur="1000" fill="hold"/>
                                        <p:tgtEl>
                                          <p:spTgt spid="717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171">
                                            <p:txEl>
                                              <p:pRg st="1" end="1"/>
                                            </p:txEl>
                                          </p:spTgt>
                                        </p:tgtEl>
                                        <p:attrNameLst>
                                          <p:attrName>style.visibility</p:attrName>
                                        </p:attrNameLst>
                                      </p:cBhvr>
                                      <p:to>
                                        <p:strVal val="visible"/>
                                      </p:to>
                                    </p:set>
                                    <p:animEffect transition="in" filter="fade">
                                      <p:cBhvr>
                                        <p:cTn id="14" dur="1000"/>
                                        <p:tgtEl>
                                          <p:spTgt spid="7171">
                                            <p:txEl>
                                              <p:pRg st="1" end="1"/>
                                            </p:txEl>
                                          </p:spTgt>
                                        </p:tgtEl>
                                      </p:cBhvr>
                                    </p:animEffect>
                                    <p:anim calcmode="lin" valueType="num">
                                      <p:cBhvr>
                                        <p:cTn id="15" dur="1000" fill="hold"/>
                                        <p:tgtEl>
                                          <p:spTgt spid="7171">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717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171">
                                            <p:txEl>
                                              <p:pRg st="2" end="2"/>
                                            </p:txEl>
                                          </p:spTgt>
                                        </p:tgtEl>
                                        <p:attrNameLst>
                                          <p:attrName>style.visibility</p:attrName>
                                        </p:attrNameLst>
                                      </p:cBhvr>
                                      <p:to>
                                        <p:strVal val="visible"/>
                                      </p:to>
                                    </p:set>
                                    <p:animEffect transition="in" filter="fade">
                                      <p:cBhvr>
                                        <p:cTn id="21" dur="1000"/>
                                        <p:tgtEl>
                                          <p:spTgt spid="7171">
                                            <p:txEl>
                                              <p:pRg st="2" end="2"/>
                                            </p:txEl>
                                          </p:spTgt>
                                        </p:tgtEl>
                                      </p:cBhvr>
                                    </p:animEffect>
                                    <p:anim calcmode="lin" valueType="num">
                                      <p:cBhvr>
                                        <p:cTn id="22" dur="1000" fill="hold"/>
                                        <p:tgtEl>
                                          <p:spTgt spid="7171">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717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171">
                                            <p:txEl>
                                              <p:pRg st="3" end="3"/>
                                            </p:txEl>
                                          </p:spTgt>
                                        </p:tgtEl>
                                        <p:attrNameLst>
                                          <p:attrName>style.visibility</p:attrName>
                                        </p:attrNameLst>
                                      </p:cBhvr>
                                      <p:to>
                                        <p:strVal val="visible"/>
                                      </p:to>
                                    </p:set>
                                    <p:animEffect transition="in" filter="fade">
                                      <p:cBhvr>
                                        <p:cTn id="28" dur="1000"/>
                                        <p:tgtEl>
                                          <p:spTgt spid="7171">
                                            <p:txEl>
                                              <p:pRg st="3" end="3"/>
                                            </p:txEl>
                                          </p:spTgt>
                                        </p:tgtEl>
                                      </p:cBhvr>
                                    </p:animEffect>
                                    <p:anim calcmode="lin" valueType="num">
                                      <p:cBhvr>
                                        <p:cTn id="29" dur="1000" fill="hold"/>
                                        <p:tgtEl>
                                          <p:spTgt spid="7171">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717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7171">
                                            <p:txEl>
                                              <p:pRg st="4" end="4"/>
                                            </p:txEl>
                                          </p:spTgt>
                                        </p:tgtEl>
                                        <p:attrNameLst>
                                          <p:attrName>style.visibility</p:attrName>
                                        </p:attrNameLst>
                                      </p:cBhvr>
                                      <p:to>
                                        <p:strVal val="visible"/>
                                      </p:to>
                                    </p:set>
                                    <p:animEffect transition="in" filter="fade">
                                      <p:cBhvr>
                                        <p:cTn id="35" dur="1000"/>
                                        <p:tgtEl>
                                          <p:spTgt spid="7171">
                                            <p:txEl>
                                              <p:pRg st="4" end="4"/>
                                            </p:txEl>
                                          </p:spTgt>
                                        </p:tgtEl>
                                      </p:cBhvr>
                                    </p:animEffect>
                                    <p:anim calcmode="lin" valueType="num">
                                      <p:cBhvr>
                                        <p:cTn id="36" dur="1000" fill="hold"/>
                                        <p:tgtEl>
                                          <p:spTgt spid="7171">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717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7171">
                                            <p:txEl>
                                              <p:pRg st="5" end="5"/>
                                            </p:txEl>
                                          </p:spTgt>
                                        </p:tgtEl>
                                        <p:attrNameLst>
                                          <p:attrName>style.visibility</p:attrName>
                                        </p:attrNameLst>
                                      </p:cBhvr>
                                      <p:to>
                                        <p:strVal val="visible"/>
                                      </p:to>
                                    </p:set>
                                    <p:animEffect transition="in" filter="fade">
                                      <p:cBhvr>
                                        <p:cTn id="42" dur="1000"/>
                                        <p:tgtEl>
                                          <p:spTgt spid="7171">
                                            <p:txEl>
                                              <p:pRg st="5" end="5"/>
                                            </p:txEl>
                                          </p:spTgt>
                                        </p:tgtEl>
                                      </p:cBhvr>
                                    </p:animEffect>
                                    <p:anim calcmode="lin" valueType="num">
                                      <p:cBhvr>
                                        <p:cTn id="43" dur="1000" fill="hold"/>
                                        <p:tgtEl>
                                          <p:spTgt spid="7171">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717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448055"/>
            <a:ext cx="3414370"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el 1">
            <a:extLst>
              <a:ext uri="{FF2B5EF4-FFF2-40B4-BE49-F238E27FC236}">
                <a16:creationId xmlns:a16="http://schemas.microsoft.com/office/drawing/2014/main" id="{15261EFF-9D4F-414D-A63B-05DEF99B3D71}"/>
              </a:ext>
            </a:extLst>
          </p:cNvPr>
          <p:cNvSpPr>
            <a:spLocks noGrp="1"/>
          </p:cNvSpPr>
          <p:nvPr>
            <p:ph type="title"/>
          </p:nvPr>
        </p:nvSpPr>
        <p:spPr>
          <a:xfrm>
            <a:off x="777240" y="731519"/>
            <a:ext cx="2845191" cy="3237579"/>
          </a:xfrm>
        </p:spPr>
        <p:txBody>
          <a:bodyPr>
            <a:normAutofit/>
          </a:bodyPr>
          <a:lstStyle/>
          <a:p>
            <a:r>
              <a:rPr lang="nl-NL" sz="2700" dirty="0">
                <a:solidFill>
                  <a:srgbClr val="FFFFFF"/>
                </a:solidFill>
              </a:rPr>
              <a:t>Waarom is het belangrijk om als verzorgende IG kennis te hebben van het uitscheidingsstelsel</a:t>
            </a:r>
          </a:p>
        </p:txBody>
      </p:sp>
      <p:sp>
        <p:nvSpPr>
          <p:cNvPr id="10"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4419227"/>
            <a:ext cx="3414369" cy="1979852"/>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Rectangle 11">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4603" y="448055"/>
            <a:ext cx="7688475"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4DF895CB-619F-40F1-8DBC-43432BFC00C0}"/>
              </a:ext>
            </a:extLst>
          </p:cNvPr>
          <p:cNvSpPr>
            <a:spLocks noGrp="1"/>
          </p:cNvSpPr>
          <p:nvPr>
            <p:ph idx="1"/>
          </p:nvPr>
        </p:nvSpPr>
        <p:spPr>
          <a:xfrm>
            <a:off x="4379709" y="686862"/>
            <a:ext cx="7037591" cy="5475129"/>
          </a:xfrm>
        </p:spPr>
        <p:txBody>
          <a:bodyPr anchor="ctr">
            <a:normAutofit/>
          </a:bodyPr>
          <a:lstStyle/>
          <a:p>
            <a:r>
              <a:rPr lang="nl-NL" sz="2600" dirty="0"/>
              <a:t>Hulp kunnen bieden bij toiletgang</a:t>
            </a:r>
          </a:p>
          <a:p>
            <a:r>
              <a:rPr lang="nl-NL" sz="2600" dirty="0"/>
              <a:t>Observeren van feces en urine</a:t>
            </a:r>
          </a:p>
          <a:p>
            <a:r>
              <a:rPr lang="nl-NL" sz="2600" dirty="0"/>
              <a:t>Kunnen geven van voorlichting</a:t>
            </a:r>
          </a:p>
          <a:p>
            <a:r>
              <a:rPr lang="nl-NL" sz="2600" dirty="0"/>
              <a:t>Hulp kunnen bieden bij ophoesten van sputum</a:t>
            </a:r>
          </a:p>
          <a:p>
            <a:r>
              <a:rPr lang="nl-NL" sz="2600" dirty="0"/>
              <a:t>Hulp bij braken</a:t>
            </a:r>
          </a:p>
          <a:p>
            <a:r>
              <a:rPr lang="nl-NL" sz="2600" dirty="0"/>
              <a:t>Observeren van zweetsecretie </a:t>
            </a:r>
          </a:p>
          <a:p>
            <a:endParaRPr lang="nl-NL" sz="2600" dirty="0"/>
          </a:p>
        </p:txBody>
      </p:sp>
    </p:spTree>
    <p:extLst>
      <p:ext uri="{BB962C8B-B14F-4D97-AF65-F5344CB8AC3E}">
        <p14:creationId xmlns:p14="http://schemas.microsoft.com/office/powerpoint/2010/main" val="10012496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059" y="450221"/>
            <a:ext cx="3362146" cy="3911523"/>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el 1">
            <a:extLst>
              <a:ext uri="{FF2B5EF4-FFF2-40B4-BE49-F238E27FC236}">
                <a16:creationId xmlns:a16="http://schemas.microsoft.com/office/drawing/2014/main" id="{5402E396-4488-48EF-BC16-2418814C3D37}"/>
              </a:ext>
            </a:extLst>
          </p:cNvPr>
          <p:cNvSpPr>
            <a:spLocks noGrp="1"/>
          </p:cNvSpPr>
          <p:nvPr>
            <p:ph type="title"/>
          </p:nvPr>
        </p:nvSpPr>
        <p:spPr>
          <a:xfrm>
            <a:off x="774701" y="762000"/>
            <a:ext cx="2771672" cy="3230578"/>
          </a:xfrm>
        </p:spPr>
        <p:txBody>
          <a:bodyPr>
            <a:normAutofit/>
          </a:bodyPr>
          <a:lstStyle/>
          <a:p>
            <a:pPr eaLnBrk="1" fontAlgn="auto" hangingPunct="1">
              <a:spcAft>
                <a:spcPts val="0"/>
              </a:spcAft>
              <a:defRPr/>
            </a:pPr>
            <a:r>
              <a:rPr lang="en-US" sz="3800">
                <a:solidFill>
                  <a:srgbClr val="FFFFFF"/>
                </a:solidFill>
              </a:rPr>
              <a:t>Endeldarm (rectum).</a:t>
            </a:r>
            <a:endParaRPr lang="nl-NL" sz="3800">
              <a:solidFill>
                <a:srgbClr val="FFFFFF"/>
              </a:solidFill>
            </a:endParaRPr>
          </a:p>
        </p:txBody>
      </p:sp>
      <p:pic>
        <p:nvPicPr>
          <p:cNvPr id="4" name="Afbeelding 3">
            <a:extLst>
              <a:ext uri="{FF2B5EF4-FFF2-40B4-BE49-F238E27FC236}">
                <a16:creationId xmlns:a16="http://schemas.microsoft.com/office/drawing/2014/main" id="{DBE4FA9A-2EFC-4905-83D2-17E9ED8FF131}"/>
              </a:ext>
            </a:extLst>
          </p:cNvPr>
          <p:cNvPicPr>
            <a:picLocks noChangeAspect="1"/>
          </p:cNvPicPr>
          <p:nvPr/>
        </p:nvPicPr>
        <p:blipFill rotWithShape="1">
          <a:blip r:embed="rId2">
            <a:extLst>
              <a:ext uri="{28A0092B-C50C-407E-A947-70E740481C1C}">
                <a14:useLocalDpi xmlns:a14="http://schemas.microsoft.com/office/drawing/2010/main" val="0"/>
              </a:ext>
            </a:extLst>
          </a:blip>
          <a:srcRect t="1685" r="-1" b="147"/>
          <a:stretch/>
        </p:blipFill>
        <p:spPr bwMode="auto">
          <a:xfrm>
            <a:off x="3988092" y="448054"/>
            <a:ext cx="4036457" cy="595458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88443" y="445459"/>
            <a:ext cx="3522149" cy="595717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8D08D64D-BA70-4B10-B364-ACF601027EA2}"/>
              </a:ext>
            </a:extLst>
          </p:cNvPr>
          <p:cNvSpPr>
            <a:spLocks noGrp="1"/>
          </p:cNvSpPr>
          <p:nvPr>
            <p:ph idx="1"/>
          </p:nvPr>
        </p:nvSpPr>
        <p:spPr>
          <a:xfrm>
            <a:off x="8460981" y="805294"/>
            <a:ext cx="2977071" cy="5237503"/>
          </a:xfrm>
        </p:spPr>
        <p:txBody>
          <a:bodyPr anchor="ctr">
            <a:normAutofit/>
          </a:bodyPr>
          <a:lstStyle/>
          <a:p>
            <a:pPr marL="0" indent="0" eaLnBrk="1" hangingPunct="1">
              <a:buFont typeface="Wingdings 3" panose="05040102010807070707" pitchFamily="18" charset="2"/>
              <a:buNone/>
            </a:pPr>
            <a:r>
              <a:rPr lang="en-US" altLang="nl-NL" sz="2000"/>
              <a:t>Dit is het laatste deel van de dikke darm (colon). Hier hoopt de ontlasting (feces) zich op en via de anus verlaat dit ‘restproduct’ het lichaam.</a:t>
            </a:r>
            <a:endParaRPr lang="nl-NL" altLang="nl-NL" sz="2000"/>
          </a:p>
        </p:txBody>
      </p:sp>
      <p:sp>
        <p:nvSpPr>
          <p:cNvPr id="13" name="Rectangle 12">
            <a:extLst>
              <a:ext uri="{FF2B5EF4-FFF2-40B4-BE49-F238E27FC236}">
                <a16:creationId xmlns:a16="http://schemas.microsoft.com/office/drawing/2014/main" id="{05CC4153-3F0D-4F4C-8F12-E8FC3FA40A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058" y="4517136"/>
            <a:ext cx="3362146" cy="1890452"/>
          </a:xfrm>
          <a:prstGeom prst="rect">
            <a:avLst/>
          </a:prstGeom>
          <a:solidFill>
            <a:schemeClr val="accent5">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DB8B2DCE23E154E8B93945B1B296F20" ma:contentTypeVersion="5" ma:contentTypeDescription="Een nieuw document maken." ma:contentTypeScope="" ma:versionID="1a9bb5aa51bb83cd744dd5ef8c2b3b0d">
  <xsd:schema xmlns:xsd="http://www.w3.org/2001/XMLSchema" xmlns:xs="http://www.w3.org/2001/XMLSchema" xmlns:p="http://schemas.microsoft.com/office/2006/metadata/properties" xmlns:ns2="cc0bcded-686a-47b8-aa45-f57a8016c0eb" xmlns:ns3="d4625914-65fd-4728-8ca6-8dd98b74675a" targetNamespace="http://schemas.microsoft.com/office/2006/metadata/properties" ma:root="true" ma:fieldsID="5acd2efd20dc04a493304d9efc1a3cc5" ns2:_="" ns3:_="">
    <xsd:import namespace="cc0bcded-686a-47b8-aa45-f57a8016c0eb"/>
    <xsd:import namespace="d4625914-65fd-4728-8ca6-8dd98b74675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0bcded-686a-47b8-aa45-f57a8016c0e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4625914-65fd-4728-8ca6-8dd98b74675a" elementFormDefault="qualified">
    <xsd:import namespace="http://schemas.microsoft.com/office/2006/documentManagement/types"/>
    <xsd:import namespace="http://schemas.microsoft.com/office/infopath/2007/PartnerControls"/>
    <xsd:element name="SharedWithUsers" ma:index="1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B8E436C-C657-4550-AFD5-40F2B2FF0DA7}"/>
</file>

<file path=customXml/itemProps2.xml><?xml version="1.0" encoding="utf-8"?>
<ds:datastoreItem xmlns:ds="http://schemas.openxmlformats.org/officeDocument/2006/customXml" ds:itemID="{2B02C9EB-5B52-4D76-978E-92A8CEBB5379}"/>
</file>

<file path=customXml/itemProps3.xml><?xml version="1.0" encoding="utf-8"?>
<ds:datastoreItem xmlns:ds="http://schemas.openxmlformats.org/officeDocument/2006/customXml" ds:itemID="{3C6946CC-45C1-47C0-81C1-1170ECCCF9F8}"/>
</file>

<file path=docProps/app.xml><?xml version="1.0" encoding="utf-8"?>
<Properties xmlns="http://schemas.openxmlformats.org/officeDocument/2006/extended-properties" xmlns:vt="http://schemas.openxmlformats.org/officeDocument/2006/docPropsVTypes">
  <TotalTime>99</TotalTime>
  <Words>2291</Words>
  <Application>Microsoft Office PowerPoint</Application>
  <PresentationFormat>Breedbeeld</PresentationFormat>
  <Paragraphs>277</Paragraphs>
  <Slides>54</Slides>
  <Notes>0</Notes>
  <HiddenSlides>0</HiddenSlides>
  <MMClips>0</MMClips>
  <ScaleCrop>false</ScaleCrop>
  <HeadingPairs>
    <vt:vector size="6" baseType="variant">
      <vt:variant>
        <vt:lpstr>Gebruikte lettertypen</vt:lpstr>
      </vt:variant>
      <vt:variant>
        <vt:i4>8</vt:i4>
      </vt:variant>
      <vt:variant>
        <vt:lpstr>Thema</vt:lpstr>
      </vt:variant>
      <vt:variant>
        <vt:i4>1</vt:i4>
      </vt:variant>
      <vt:variant>
        <vt:lpstr>Diatitels</vt:lpstr>
      </vt:variant>
      <vt:variant>
        <vt:i4>54</vt:i4>
      </vt:variant>
    </vt:vector>
  </HeadingPairs>
  <TitlesOfParts>
    <vt:vector size="63" baseType="lpstr">
      <vt:lpstr>Arial</vt:lpstr>
      <vt:lpstr>Calibri</vt:lpstr>
      <vt:lpstr>Calibri Light</vt:lpstr>
      <vt:lpstr>Lucida Sans Unicode</vt:lpstr>
      <vt:lpstr>Times New Roman</vt:lpstr>
      <vt:lpstr>Wingdings</vt:lpstr>
      <vt:lpstr>Wingdings 2</vt:lpstr>
      <vt:lpstr>Wingdings 3</vt:lpstr>
      <vt:lpstr>Kantoorthema</vt:lpstr>
      <vt:lpstr>Aandoeningen aan de urinewegen</vt:lpstr>
      <vt:lpstr>lesdoel</vt:lpstr>
      <vt:lpstr>Informatie terug te lezen op</vt:lpstr>
      <vt:lpstr>Wat is uitscheiding? </vt:lpstr>
      <vt:lpstr>Uitscheidingsorganen.</vt:lpstr>
      <vt:lpstr>Uitscheidingsorganen </vt:lpstr>
      <vt:lpstr>Vormen van uitscheidingsproducten</vt:lpstr>
      <vt:lpstr>Waarom is het belangrijk om als verzorgende IG kennis te hebben van het uitscheidingsstelsel</vt:lpstr>
      <vt:lpstr>Endeldarm (rectum).</vt:lpstr>
      <vt:lpstr>Longen (pulmones)</vt:lpstr>
      <vt:lpstr>Nieren (renes)</vt:lpstr>
      <vt:lpstr>Huid (cutis)</vt:lpstr>
      <vt:lpstr>urinewegstelsel</vt:lpstr>
      <vt:lpstr>Hoe zat het ook al weer met de nieren?</vt:lpstr>
      <vt:lpstr>Waar liggen de nieren?</vt:lpstr>
      <vt:lpstr>Anatomie van de nier</vt:lpstr>
      <vt:lpstr>Nier</vt:lpstr>
      <vt:lpstr>De bouw van de nieren.</vt:lpstr>
      <vt:lpstr>Doel van de nieren </vt:lpstr>
      <vt:lpstr>Microscopische bouw van een nier</vt:lpstr>
      <vt:lpstr>Nefron</vt:lpstr>
      <vt:lpstr>Schema van de nierfunctie</vt:lpstr>
      <vt:lpstr>Van nefroon naar blaas.</vt:lpstr>
      <vt:lpstr>Vervolg</vt:lpstr>
      <vt:lpstr>Mechanisme van het urineren</vt:lpstr>
      <vt:lpstr>vervolg</vt:lpstr>
      <vt:lpstr>Observeren van urine</vt:lpstr>
      <vt:lpstr>1.frequentie</vt:lpstr>
      <vt:lpstr>2.hoeveelheid</vt:lpstr>
      <vt:lpstr>3. Kleur</vt:lpstr>
      <vt:lpstr>4.Helderheid</vt:lpstr>
      <vt:lpstr>5. geur</vt:lpstr>
      <vt:lpstr>6. Wijze van urineren.</vt:lpstr>
      <vt:lpstr>rapportage</vt:lpstr>
      <vt:lpstr>Enkele termen </vt:lpstr>
      <vt:lpstr>PowerPoint-presentatie</vt:lpstr>
      <vt:lpstr>Hulp bieden bij urineren</vt:lpstr>
      <vt:lpstr>Urine incontinentie</vt:lpstr>
      <vt:lpstr>Urine-incontinentie</vt:lpstr>
      <vt:lpstr>Urine opvangsystemen.</vt:lpstr>
      <vt:lpstr>Behandeling incontinentie</vt:lpstr>
      <vt:lpstr>Filmpje </vt:lpstr>
      <vt:lpstr>Ontlasting </vt:lpstr>
      <vt:lpstr>Vorm en vastheid</vt:lpstr>
      <vt:lpstr>Observatie def. </vt:lpstr>
      <vt:lpstr>Kleur van de ontlasting </vt:lpstr>
      <vt:lpstr>Afwijkende bestanddelen </vt:lpstr>
      <vt:lpstr>Oorzaken incontinent van ontlasting </vt:lpstr>
      <vt:lpstr>Adviezen om defeceren te bevorderen.</vt:lpstr>
      <vt:lpstr>Medicatie </vt:lpstr>
      <vt:lpstr>Hulpmiddelen </vt:lpstr>
      <vt:lpstr>Verschillende soorten hulpmiddelen </vt:lpstr>
      <vt:lpstr>Vragen </vt:lpstr>
      <vt:lpstr>Evaluatie lesdoel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Aandoeningen aan de urinewegen</dc:title>
  <dc:creator>Khadija Boudhour</dc:creator>
  <cp:lastModifiedBy>Khadija Boudhour</cp:lastModifiedBy>
  <cp:revision>3</cp:revision>
  <dcterms:created xsi:type="dcterms:W3CDTF">2021-01-04T14:23:09Z</dcterms:created>
  <dcterms:modified xsi:type="dcterms:W3CDTF">2021-01-04T16:02:31Z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0x010100BDB8B2DCE23E154E8B93945B1B296F20</vt:lpwstr>
  </property>
</Properties>
</file>